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66" r:id="rId4"/>
    <p:sldId id="291" r:id="rId5"/>
    <p:sldId id="268" r:id="rId6"/>
    <p:sldId id="263" r:id="rId7"/>
    <p:sldId id="271" r:id="rId8"/>
    <p:sldId id="275" r:id="rId9"/>
    <p:sldId id="273" r:id="rId10"/>
    <p:sldId id="272" r:id="rId11"/>
    <p:sldId id="287" r:id="rId12"/>
    <p:sldId id="293" r:id="rId13"/>
    <p:sldId id="288" r:id="rId14"/>
    <p:sldId id="281" r:id="rId15"/>
    <p:sldId id="290" r:id="rId16"/>
    <p:sldId id="264" r:id="rId17"/>
    <p:sldId id="262" r:id="rId18"/>
    <p:sldId id="294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ila Maldonado" initials="SM" lastIdx="6" clrIdx="0">
    <p:extLst>
      <p:ext uri="{19B8F6BF-5375-455C-9EA6-DF929625EA0E}">
        <p15:presenceInfo xmlns:p15="http://schemas.microsoft.com/office/powerpoint/2012/main" userId="S-1-5-21-796845957-1417001333-725345543-8310" providerId="AD"/>
      </p:ext>
    </p:extLst>
  </p:cmAuthor>
  <p:cmAuthor id="2" name="Emily Davis" initials="ED" lastIdx="1" clrIdx="1">
    <p:extLst>
      <p:ext uri="{19B8F6BF-5375-455C-9EA6-DF929625EA0E}">
        <p15:presenceInfo xmlns:p15="http://schemas.microsoft.com/office/powerpoint/2012/main" userId="S-1-5-21-796845957-1417001333-725345543-130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99C"/>
    <a:srgbClr val="EC62B1"/>
    <a:srgbClr val="A71568"/>
    <a:srgbClr val="C8187D"/>
    <a:srgbClr val="F7BFDF"/>
    <a:srgbClr val="BB1775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521" autoAdjust="0"/>
  </p:normalViewPr>
  <p:slideViewPr>
    <p:cSldViewPr showGuides="1">
      <p:cViewPr varScale="1">
        <p:scale>
          <a:sx n="108" d="100"/>
          <a:sy n="108" d="100"/>
        </p:scale>
        <p:origin x="7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Operations Funding</c:v>
                </c:pt>
              </c:strCache>
            </c:strRef>
          </c:tx>
          <c:spPr>
            <a:solidFill>
              <a:srgbClr val="1D4587"/>
            </a:solidFill>
          </c:spPr>
          <c:dPt>
            <c:idx val="0"/>
            <c:bubble3D val="0"/>
            <c:spPr>
              <a:solidFill>
                <a:srgbClr val="69D2E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32-4ED1-8910-66FB4BB254A2}"/>
              </c:ext>
            </c:extLst>
          </c:dPt>
          <c:dPt>
            <c:idx val="1"/>
            <c:bubble3D val="0"/>
            <c:spPr>
              <a:solidFill>
                <a:srgbClr val="C818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32-4ED1-8910-66FB4BB254A2}"/>
              </c:ext>
            </c:extLst>
          </c:dPt>
          <c:dPt>
            <c:idx val="2"/>
            <c:bubble3D val="0"/>
            <c:spPr>
              <a:solidFill>
                <a:srgbClr val="1D45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32-4ED1-8910-66FB4BB254A2}"/>
              </c:ext>
            </c:extLst>
          </c:dPt>
          <c:dLbls>
            <c:dLbl>
              <c:idx val="0"/>
              <c:layout>
                <c:manualLayout>
                  <c:x val="0.18124999999999986"/>
                  <c:y val="-5.73770491803279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rgbClr val="69D2E7"/>
                        </a:solidFill>
                        <a:latin typeface="Tw Cen MT" panose="020B0602020104020603" pitchFamily="34" charset="0"/>
                        <a:ea typeface="+mn-ea"/>
                        <a:cs typeface="+mn-cs"/>
                      </a:defRPr>
                    </a:pPr>
                    <a:fld id="{9D809FC5-8711-49B2-8E46-9639D1B7BC0D}" type="VALUE">
                      <a:rPr lang="en-US">
                        <a:solidFill>
                          <a:srgbClr val="69D2E7"/>
                        </a:solidFill>
                      </a:rPr>
                      <a:pPr>
                        <a:defRPr sz="3200" b="1">
                          <a:solidFill>
                            <a:srgbClr val="69D2E7"/>
                          </a:solidFill>
                          <a:latin typeface="Tw Cen MT" panose="020B0602020104020603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69D2E7"/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F32-4ED1-8910-66FB4BB254A2}"/>
                </c:ext>
              </c:extLst>
            </c:dLbl>
            <c:dLbl>
              <c:idx val="1"/>
              <c:layout>
                <c:manualLayout>
                  <c:x val="-0.16091179810044787"/>
                  <c:y val="-6.18438795413674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rgbClr val="F38630"/>
                        </a:solidFill>
                        <a:latin typeface="Tw Cen MT" panose="020B0602020104020603" pitchFamily="34" charset="0"/>
                        <a:ea typeface="+mn-ea"/>
                        <a:cs typeface="+mn-cs"/>
                      </a:defRPr>
                    </a:pPr>
                    <a:fld id="{CC4B3AA0-C9BA-4117-BC64-A2F6C68EB40F}" type="VALUE">
                      <a:rPr lang="en-US">
                        <a:solidFill>
                          <a:srgbClr val="C8187D"/>
                        </a:solidFill>
                      </a:rPr>
                      <a:pPr>
                        <a:defRPr sz="3200" b="1">
                          <a:solidFill>
                            <a:srgbClr val="F38630"/>
                          </a:solidFill>
                          <a:latin typeface="Tw Cen MT" panose="020B0602020104020603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F38630"/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F32-4ED1-8910-66FB4BB254A2}"/>
                </c:ext>
              </c:extLst>
            </c:dLbl>
            <c:dLbl>
              <c:idx val="2"/>
              <c:layout>
                <c:manualLayout>
                  <c:x val="-0.14374999999999999"/>
                  <c:y val="-8.7431693989071094E-2"/>
                </c:manualLayout>
              </c:layout>
              <c:tx>
                <c:rich>
                  <a:bodyPr/>
                  <a:lstStyle/>
                  <a:p>
                    <a:fld id="{6DB15DAC-9623-4ED8-9BE2-0AC47FEB3902}" type="VALUE">
                      <a:rPr lang="en-US">
                        <a:solidFill>
                          <a:srgbClr val="1D4587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F32-4ED1-8910-66FB4BB25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rgbClr val="1D4587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Federal</c:v>
                </c:pt>
                <c:pt idx="1">
                  <c:v>Local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32-4ED1-8910-66FB4BB25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9F7CF-D891-4EFF-BB94-5E4092133CB8}" type="doc">
      <dgm:prSet loTypeId="urn:microsoft.com/office/officeart/2005/8/layout/matrix1" loCatId="matrix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A61B52F-F0CF-4DF3-A1BF-CFA237D98CAB}">
      <dgm:prSet phldrT="[Text]"/>
      <dgm:spPr/>
      <dgm:t>
        <a:bodyPr/>
        <a:lstStyle/>
        <a:p>
          <a:r>
            <a:rPr lang="en-US" b="0" dirty="0"/>
            <a:t>6 Agencies Awarded</a:t>
          </a:r>
        </a:p>
      </dgm:t>
    </dgm:pt>
    <dgm:pt modelId="{45FA08EE-9B51-483D-9322-017D75676EA5}" type="parTrans" cxnId="{E2F7061C-ABBA-49D4-A9B1-6EFFBB99D647}">
      <dgm:prSet/>
      <dgm:spPr/>
      <dgm:t>
        <a:bodyPr/>
        <a:lstStyle/>
        <a:p>
          <a:endParaRPr lang="en-US"/>
        </a:p>
      </dgm:t>
    </dgm:pt>
    <dgm:pt modelId="{84DB278F-0826-4135-9C2F-46EA2BF57605}" type="sibTrans" cxnId="{E2F7061C-ABBA-49D4-A9B1-6EFFBB99D647}">
      <dgm:prSet/>
      <dgm:spPr/>
      <dgm:t>
        <a:bodyPr/>
        <a:lstStyle/>
        <a:p>
          <a:endParaRPr lang="en-US"/>
        </a:p>
      </dgm:t>
    </dgm:pt>
    <dgm:pt modelId="{3FABBCCE-CD90-4D86-A7EE-D35F4955B7B8}">
      <dgm:prSet phldrT="[Text]"/>
      <dgm:spPr/>
      <dgm:t>
        <a:bodyPr/>
        <a:lstStyle/>
        <a:p>
          <a:r>
            <a:rPr lang="en-US" b="0" dirty="0">
              <a:latin typeface="Gill Sans MT" panose="020B0502020104020203" pitchFamily="34" charset="0"/>
            </a:rPr>
            <a:t>Approximately 44,457 one-way passenger trips provided </a:t>
          </a:r>
        </a:p>
      </dgm:t>
    </dgm:pt>
    <dgm:pt modelId="{936A3C4C-D32D-4EDD-A724-0FAB87B5D2E1}" type="parTrans" cxnId="{EC09EFC9-8995-4302-B845-4168671CCAD7}">
      <dgm:prSet/>
      <dgm:spPr/>
      <dgm:t>
        <a:bodyPr/>
        <a:lstStyle/>
        <a:p>
          <a:endParaRPr lang="en-US"/>
        </a:p>
      </dgm:t>
    </dgm:pt>
    <dgm:pt modelId="{AFE74D1E-6C38-43EB-8D1A-9289D3553A55}" type="sibTrans" cxnId="{EC09EFC9-8995-4302-B845-4168671CCAD7}">
      <dgm:prSet/>
      <dgm:spPr/>
      <dgm:t>
        <a:bodyPr/>
        <a:lstStyle/>
        <a:p>
          <a:endParaRPr lang="en-US"/>
        </a:p>
      </dgm:t>
    </dgm:pt>
    <dgm:pt modelId="{9B0D6D17-8E42-4760-9110-7667344D7393}">
      <dgm:prSet phldrT="[Text]"/>
      <dgm:spPr/>
      <dgm:t>
        <a:bodyPr/>
        <a:lstStyle/>
        <a:p>
          <a:r>
            <a:rPr lang="en-US" b="0" dirty="0">
              <a:latin typeface="Gill Sans MT" panose="020B0502020104020203" pitchFamily="34" charset="0"/>
            </a:rPr>
            <a:t>Approximately 3,826 seniors and individuals with disabilities served  </a:t>
          </a:r>
        </a:p>
      </dgm:t>
    </dgm:pt>
    <dgm:pt modelId="{21E6FE82-14E0-4391-BA6F-B53A67E65A86}" type="parTrans" cxnId="{9A57BD17-025C-4436-AE65-3E0A560F7B29}">
      <dgm:prSet/>
      <dgm:spPr/>
      <dgm:t>
        <a:bodyPr/>
        <a:lstStyle/>
        <a:p>
          <a:endParaRPr lang="en-US"/>
        </a:p>
      </dgm:t>
    </dgm:pt>
    <dgm:pt modelId="{01DF4FB6-45BC-4A4E-BEC8-29CBE09212F7}" type="sibTrans" cxnId="{9A57BD17-025C-4436-AE65-3E0A560F7B29}">
      <dgm:prSet/>
      <dgm:spPr/>
      <dgm:t>
        <a:bodyPr/>
        <a:lstStyle/>
        <a:p>
          <a:endParaRPr lang="en-US"/>
        </a:p>
      </dgm:t>
    </dgm:pt>
    <dgm:pt modelId="{AC5BED8D-5778-4F5D-A981-108B4D528A8F}">
      <dgm:prSet phldrT="[Text]"/>
      <dgm:spPr/>
      <dgm:t>
        <a:bodyPr/>
        <a:lstStyle/>
        <a:p>
          <a:r>
            <a:rPr lang="en-US" b="0" dirty="0">
              <a:latin typeface="Gill Sans MT" panose="020B0502020104020203" pitchFamily="34" charset="0"/>
            </a:rPr>
            <a:t>21 Vanpool vehicle leases funded </a:t>
          </a:r>
        </a:p>
      </dgm:t>
    </dgm:pt>
    <dgm:pt modelId="{D1255219-BB6E-459C-9849-EBA912CD5C4C}" type="parTrans" cxnId="{AE583047-6D62-4AC0-A9D8-9516E7B49C6B}">
      <dgm:prSet/>
      <dgm:spPr/>
      <dgm:t>
        <a:bodyPr/>
        <a:lstStyle/>
        <a:p>
          <a:endParaRPr lang="en-US"/>
        </a:p>
      </dgm:t>
    </dgm:pt>
    <dgm:pt modelId="{865C6E00-B17D-4F00-A6D1-45EAB63F9C1E}" type="sibTrans" cxnId="{AE583047-6D62-4AC0-A9D8-9516E7B49C6B}">
      <dgm:prSet/>
      <dgm:spPr/>
      <dgm:t>
        <a:bodyPr/>
        <a:lstStyle/>
        <a:p>
          <a:endParaRPr lang="en-US"/>
        </a:p>
      </dgm:t>
    </dgm:pt>
    <dgm:pt modelId="{8F97AF05-5268-449D-92B9-621C4FC78DC0}">
      <dgm:prSet phldrT="[Text]" custT="1"/>
      <dgm:spPr/>
      <dgm:t>
        <a:bodyPr/>
        <a:lstStyle/>
        <a:p>
          <a:r>
            <a:rPr lang="en-US" sz="2000" b="0" dirty="0">
              <a:latin typeface="Gill Sans MT" panose="020B0502020104020203" pitchFamily="34" charset="0"/>
            </a:rPr>
            <a:t>Adult Day Care/Socialization </a:t>
          </a:r>
        </a:p>
        <a:p>
          <a:r>
            <a:rPr lang="en-US" sz="2000" b="0" dirty="0">
              <a:latin typeface="Gill Sans MT" panose="020B0502020104020203" pitchFamily="34" charset="0"/>
            </a:rPr>
            <a:t>Teaching Special Skills</a:t>
          </a:r>
        </a:p>
        <a:p>
          <a:r>
            <a:rPr lang="en-US" sz="2000" b="0" dirty="0">
              <a:latin typeface="Gill Sans MT" panose="020B0502020104020203" pitchFamily="34" charset="0"/>
            </a:rPr>
            <a:t>Workforce Placement </a:t>
          </a:r>
        </a:p>
        <a:p>
          <a:r>
            <a:rPr lang="en-US" sz="2000" b="0" dirty="0">
              <a:latin typeface="Gill Sans MT" panose="020B0502020104020203" pitchFamily="34" charset="0"/>
            </a:rPr>
            <a:t>Shopping Trips/Medical Appointments </a:t>
          </a:r>
        </a:p>
      </dgm:t>
    </dgm:pt>
    <dgm:pt modelId="{590FF982-4B3A-4F40-A9DD-89694A6252FB}" type="parTrans" cxnId="{0244BD51-D572-43A9-903F-F4BC427DBD28}">
      <dgm:prSet/>
      <dgm:spPr/>
      <dgm:t>
        <a:bodyPr/>
        <a:lstStyle/>
        <a:p>
          <a:endParaRPr lang="en-US"/>
        </a:p>
      </dgm:t>
    </dgm:pt>
    <dgm:pt modelId="{B1BFF1AA-6529-421F-95BD-53E81AA6FC9D}" type="sibTrans" cxnId="{0244BD51-D572-43A9-903F-F4BC427DBD28}">
      <dgm:prSet/>
      <dgm:spPr/>
      <dgm:t>
        <a:bodyPr/>
        <a:lstStyle/>
        <a:p>
          <a:endParaRPr lang="en-US"/>
        </a:p>
      </dgm:t>
    </dgm:pt>
    <dgm:pt modelId="{86138931-145D-4DFE-AAC9-9FB01FCD9344}" type="pres">
      <dgm:prSet presAssocID="{E2B9F7CF-D891-4EFF-BB94-5E4092133CB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0154C5C-26F6-4535-9437-DA5864D92717}" type="pres">
      <dgm:prSet presAssocID="{E2B9F7CF-D891-4EFF-BB94-5E4092133CB8}" presName="matrix" presStyleCnt="0"/>
      <dgm:spPr/>
    </dgm:pt>
    <dgm:pt modelId="{753F0336-649A-43FC-9622-B451BF384DFC}" type="pres">
      <dgm:prSet presAssocID="{E2B9F7CF-D891-4EFF-BB94-5E4092133CB8}" presName="tile1" presStyleLbl="node1" presStyleIdx="0" presStyleCnt="4" custLinFactNeighborY="-3367"/>
      <dgm:spPr/>
    </dgm:pt>
    <dgm:pt modelId="{E4F9CE7C-49B4-4CFE-988C-3495460D187E}" type="pres">
      <dgm:prSet presAssocID="{E2B9F7CF-D891-4EFF-BB94-5E4092133CB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7503E71-7DC7-457F-B6F9-C99A4DBB5128}" type="pres">
      <dgm:prSet presAssocID="{E2B9F7CF-D891-4EFF-BB94-5E4092133CB8}" presName="tile2" presStyleLbl="node1" presStyleIdx="1" presStyleCnt="4" custLinFactNeighborX="-195"/>
      <dgm:spPr/>
    </dgm:pt>
    <dgm:pt modelId="{0F4A16BD-9D51-46A3-8D8A-191385D528C3}" type="pres">
      <dgm:prSet presAssocID="{E2B9F7CF-D891-4EFF-BB94-5E4092133CB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91A878F-F1A3-4FEC-BE81-66A9DE635DF9}" type="pres">
      <dgm:prSet presAssocID="{E2B9F7CF-D891-4EFF-BB94-5E4092133CB8}" presName="tile3" presStyleLbl="node1" presStyleIdx="2" presStyleCnt="4"/>
      <dgm:spPr/>
    </dgm:pt>
    <dgm:pt modelId="{D3D5F987-4565-4A35-A210-274F8B3EDAA8}" type="pres">
      <dgm:prSet presAssocID="{E2B9F7CF-D891-4EFF-BB94-5E4092133CB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F59041D-D6CD-4555-8140-43723E9F3D85}" type="pres">
      <dgm:prSet presAssocID="{E2B9F7CF-D891-4EFF-BB94-5E4092133CB8}" presName="tile4" presStyleLbl="node1" presStyleIdx="3" presStyleCnt="4" custLinFactNeighborY="1017"/>
      <dgm:spPr/>
    </dgm:pt>
    <dgm:pt modelId="{7DBE247D-EA6D-4EE6-9DEC-BB7806AFEBC0}" type="pres">
      <dgm:prSet presAssocID="{E2B9F7CF-D891-4EFF-BB94-5E4092133CB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D6E9BED-7E49-4542-BA15-11B87BDEF8C5}" type="pres">
      <dgm:prSet presAssocID="{E2B9F7CF-D891-4EFF-BB94-5E4092133CB8}" presName="centerTile" presStyleLbl="fgShp" presStyleIdx="0" presStyleCnt="1" custLinFactNeighborY="4893">
        <dgm:presLayoutVars>
          <dgm:chMax val="0"/>
          <dgm:chPref val="0"/>
        </dgm:presLayoutVars>
      </dgm:prSet>
      <dgm:spPr/>
    </dgm:pt>
  </dgm:ptLst>
  <dgm:cxnLst>
    <dgm:cxn modelId="{9A57BD17-025C-4436-AE65-3E0A560F7B29}" srcId="{4A61B52F-F0CF-4DF3-A1BF-CFA237D98CAB}" destId="{9B0D6D17-8E42-4760-9110-7667344D7393}" srcOrd="1" destOrd="0" parTransId="{21E6FE82-14E0-4391-BA6F-B53A67E65A86}" sibTransId="{01DF4FB6-45BC-4A4E-BEC8-29CBE09212F7}"/>
    <dgm:cxn modelId="{5AF5EA1B-05FF-472B-B3BF-43C1F86F93AF}" type="presOf" srcId="{E2B9F7CF-D891-4EFF-BB94-5E4092133CB8}" destId="{86138931-145D-4DFE-AAC9-9FB01FCD9344}" srcOrd="0" destOrd="0" presId="urn:microsoft.com/office/officeart/2005/8/layout/matrix1"/>
    <dgm:cxn modelId="{E2F7061C-ABBA-49D4-A9B1-6EFFBB99D647}" srcId="{E2B9F7CF-D891-4EFF-BB94-5E4092133CB8}" destId="{4A61B52F-F0CF-4DF3-A1BF-CFA237D98CAB}" srcOrd="0" destOrd="0" parTransId="{45FA08EE-9B51-483D-9322-017D75676EA5}" sibTransId="{84DB278F-0826-4135-9C2F-46EA2BF57605}"/>
    <dgm:cxn modelId="{ABE77B23-0CF8-4F93-ADB1-EEBA7D5A1BF0}" type="presOf" srcId="{AC5BED8D-5778-4F5D-A981-108B4D528A8F}" destId="{D3D5F987-4565-4A35-A210-274F8B3EDAA8}" srcOrd="1" destOrd="0" presId="urn:microsoft.com/office/officeart/2005/8/layout/matrix1"/>
    <dgm:cxn modelId="{7E7DFF5F-7683-4432-9981-12D71F9BDF0A}" type="presOf" srcId="{3FABBCCE-CD90-4D86-A7EE-D35F4955B7B8}" destId="{E4F9CE7C-49B4-4CFE-988C-3495460D187E}" srcOrd="1" destOrd="0" presId="urn:microsoft.com/office/officeart/2005/8/layout/matrix1"/>
    <dgm:cxn modelId="{AE583047-6D62-4AC0-A9D8-9516E7B49C6B}" srcId="{4A61B52F-F0CF-4DF3-A1BF-CFA237D98CAB}" destId="{AC5BED8D-5778-4F5D-A981-108B4D528A8F}" srcOrd="2" destOrd="0" parTransId="{D1255219-BB6E-459C-9849-EBA912CD5C4C}" sibTransId="{865C6E00-B17D-4F00-A6D1-45EAB63F9C1E}"/>
    <dgm:cxn modelId="{0244BD51-D572-43A9-903F-F4BC427DBD28}" srcId="{4A61B52F-F0CF-4DF3-A1BF-CFA237D98CAB}" destId="{8F97AF05-5268-449D-92B9-621C4FC78DC0}" srcOrd="3" destOrd="0" parTransId="{590FF982-4B3A-4F40-A9DD-89694A6252FB}" sibTransId="{B1BFF1AA-6529-421F-95BD-53E81AA6FC9D}"/>
    <dgm:cxn modelId="{644C4486-0097-4B34-8838-A62A07C0E311}" type="presOf" srcId="{3FABBCCE-CD90-4D86-A7EE-D35F4955B7B8}" destId="{753F0336-649A-43FC-9622-B451BF384DFC}" srcOrd="0" destOrd="0" presId="urn:microsoft.com/office/officeart/2005/8/layout/matrix1"/>
    <dgm:cxn modelId="{BECCD7AA-BE28-4D17-9742-47A0BB056D7C}" type="presOf" srcId="{9B0D6D17-8E42-4760-9110-7667344D7393}" destId="{C7503E71-7DC7-457F-B6F9-C99A4DBB5128}" srcOrd="0" destOrd="0" presId="urn:microsoft.com/office/officeart/2005/8/layout/matrix1"/>
    <dgm:cxn modelId="{86C8D3B1-CAD2-4DE5-95CE-97F10A1212BB}" type="presOf" srcId="{4A61B52F-F0CF-4DF3-A1BF-CFA237D98CAB}" destId="{2D6E9BED-7E49-4542-BA15-11B87BDEF8C5}" srcOrd="0" destOrd="0" presId="urn:microsoft.com/office/officeart/2005/8/layout/matrix1"/>
    <dgm:cxn modelId="{3A33E2B6-AB75-4CD3-8449-EC14250266B2}" type="presOf" srcId="{8F97AF05-5268-449D-92B9-621C4FC78DC0}" destId="{AF59041D-D6CD-4555-8140-43723E9F3D85}" srcOrd="0" destOrd="0" presId="urn:microsoft.com/office/officeart/2005/8/layout/matrix1"/>
    <dgm:cxn modelId="{EC09EFC9-8995-4302-B845-4168671CCAD7}" srcId="{4A61B52F-F0CF-4DF3-A1BF-CFA237D98CAB}" destId="{3FABBCCE-CD90-4D86-A7EE-D35F4955B7B8}" srcOrd="0" destOrd="0" parTransId="{936A3C4C-D32D-4EDD-A724-0FAB87B5D2E1}" sibTransId="{AFE74D1E-6C38-43EB-8D1A-9289D3553A55}"/>
    <dgm:cxn modelId="{C9FA85E6-0E59-4319-A0EF-CBE8D72E54CB}" type="presOf" srcId="{9B0D6D17-8E42-4760-9110-7667344D7393}" destId="{0F4A16BD-9D51-46A3-8D8A-191385D528C3}" srcOrd="1" destOrd="0" presId="urn:microsoft.com/office/officeart/2005/8/layout/matrix1"/>
    <dgm:cxn modelId="{E4972FED-D3FD-40D4-8CA1-D948D006C5E8}" type="presOf" srcId="{8F97AF05-5268-449D-92B9-621C4FC78DC0}" destId="{7DBE247D-EA6D-4EE6-9DEC-BB7806AFEBC0}" srcOrd="1" destOrd="0" presId="urn:microsoft.com/office/officeart/2005/8/layout/matrix1"/>
    <dgm:cxn modelId="{8740C8F5-7DFE-42A4-9EDA-B73BCF039C05}" type="presOf" srcId="{AC5BED8D-5778-4F5D-A981-108B4D528A8F}" destId="{691A878F-F1A3-4FEC-BE81-66A9DE635DF9}" srcOrd="0" destOrd="0" presId="urn:microsoft.com/office/officeart/2005/8/layout/matrix1"/>
    <dgm:cxn modelId="{848F8DFA-4EBD-423A-957C-48093BFCFB21}" type="presParOf" srcId="{86138931-145D-4DFE-AAC9-9FB01FCD9344}" destId="{F0154C5C-26F6-4535-9437-DA5864D92717}" srcOrd="0" destOrd="0" presId="urn:microsoft.com/office/officeart/2005/8/layout/matrix1"/>
    <dgm:cxn modelId="{AA560631-15DE-4279-AD30-78668DAD5B7D}" type="presParOf" srcId="{F0154C5C-26F6-4535-9437-DA5864D92717}" destId="{753F0336-649A-43FC-9622-B451BF384DFC}" srcOrd="0" destOrd="0" presId="urn:microsoft.com/office/officeart/2005/8/layout/matrix1"/>
    <dgm:cxn modelId="{C53F55B4-7F2C-4765-8CA0-B8D964619F50}" type="presParOf" srcId="{F0154C5C-26F6-4535-9437-DA5864D92717}" destId="{E4F9CE7C-49B4-4CFE-988C-3495460D187E}" srcOrd="1" destOrd="0" presId="urn:microsoft.com/office/officeart/2005/8/layout/matrix1"/>
    <dgm:cxn modelId="{D0691462-6947-4E28-B76D-E9B4DAB615FC}" type="presParOf" srcId="{F0154C5C-26F6-4535-9437-DA5864D92717}" destId="{C7503E71-7DC7-457F-B6F9-C99A4DBB5128}" srcOrd="2" destOrd="0" presId="urn:microsoft.com/office/officeart/2005/8/layout/matrix1"/>
    <dgm:cxn modelId="{B45792E2-6969-4FD3-9BA3-A0D8F0DBD2DF}" type="presParOf" srcId="{F0154C5C-26F6-4535-9437-DA5864D92717}" destId="{0F4A16BD-9D51-46A3-8D8A-191385D528C3}" srcOrd="3" destOrd="0" presId="urn:microsoft.com/office/officeart/2005/8/layout/matrix1"/>
    <dgm:cxn modelId="{5D685266-2C1F-40A4-98D1-E52D1EDC510C}" type="presParOf" srcId="{F0154C5C-26F6-4535-9437-DA5864D92717}" destId="{691A878F-F1A3-4FEC-BE81-66A9DE635DF9}" srcOrd="4" destOrd="0" presId="urn:microsoft.com/office/officeart/2005/8/layout/matrix1"/>
    <dgm:cxn modelId="{7FDA268B-1FEB-4909-AEBB-7D19691A5220}" type="presParOf" srcId="{F0154C5C-26F6-4535-9437-DA5864D92717}" destId="{D3D5F987-4565-4A35-A210-274F8B3EDAA8}" srcOrd="5" destOrd="0" presId="urn:microsoft.com/office/officeart/2005/8/layout/matrix1"/>
    <dgm:cxn modelId="{A9E29F5D-2FAE-47E0-951A-5B3714B78390}" type="presParOf" srcId="{F0154C5C-26F6-4535-9437-DA5864D92717}" destId="{AF59041D-D6CD-4555-8140-43723E9F3D85}" srcOrd="6" destOrd="0" presId="urn:microsoft.com/office/officeart/2005/8/layout/matrix1"/>
    <dgm:cxn modelId="{50D3835F-0E37-40E5-B7AE-D3116ABCA5EE}" type="presParOf" srcId="{F0154C5C-26F6-4535-9437-DA5864D92717}" destId="{7DBE247D-EA6D-4EE6-9DEC-BB7806AFEBC0}" srcOrd="7" destOrd="0" presId="urn:microsoft.com/office/officeart/2005/8/layout/matrix1"/>
    <dgm:cxn modelId="{E32C69A1-CB0E-4F6C-A2B5-413092964498}" type="presParOf" srcId="{86138931-145D-4DFE-AAC9-9FB01FCD9344}" destId="{2D6E9BED-7E49-4542-BA15-11B87BDEF8C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7C61C5-7D99-4710-B093-DD8B42EDD599}" type="doc">
      <dgm:prSet loTypeId="urn:microsoft.com/office/officeart/2005/8/layout/radial1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DA0073-C9A0-4B64-BEA2-CF71986C207D}" type="pres">
      <dgm:prSet presAssocID="{897C61C5-7D99-4710-B093-DD8B42EDD59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2C297BD9-78BF-4526-BAFC-089CB5FF3489}" type="presOf" srcId="{897C61C5-7D99-4710-B093-DD8B42EDD599}" destId="{AADA0073-C9A0-4B64-BEA2-CF71986C207D}" srcOrd="0" destOrd="0" presId="urn:microsoft.com/office/officeart/2005/8/layout/radial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7C61C5-7D99-4710-B093-DD8B42EDD599}" type="doc">
      <dgm:prSet loTypeId="urn:microsoft.com/office/officeart/2005/8/layout/radial1" loCatId="cycle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8EE26D-4D6C-41C0-AC0A-1B42D57FAC3E}">
      <dgm:prSet phldrT="[Text]"/>
      <dgm:spPr>
        <a:xfrm>
          <a:off x="2629959" y="4569747"/>
          <a:ext cx="1795051" cy="1795051"/>
        </a:xfrm>
        <a:prstGeom prst="ellipse">
          <a:avLst/>
        </a:prstGeo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>
              <a:latin typeface="Tw Cen MT" panose="020B0602020104020603" pitchFamily="34" charset="0"/>
              <a:ea typeface="+mn-ea"/>
              <a:cs typeface="+mn-cs"/>
            </a:rPr>
            <a:t>LYNX</a:t>
          </a:r>
          <a:r>
            <a:rPr lang="en-US">
              <a:latin typeface="Tw Cen MT" panose="020B0602020104020603" pitchFamily="34" charset="0"/>
              <a:ea typeface="+mn-ea"/>
              <a:cs typeface="+mn-cs"/>
            </a:rPr>
            <a:t> (Urban Area Direct Recipient)</a:t>
          </a:r>
          <a:endParaRPr lang="en-US" dirty="0">
            <a:latin typeface="Tw Cen MT" panose="020B0602020104020603" pitchFamily="34" charset="0"/>
            <a:ea typeface="+mn-ea"/>
            <a:cs typeface="+mn-cs"/>
          </a:endParaRPr>
        </a:p>
      </dgm:t>
    </dgm:pt>
    <dgm:pt modelId="{69189759-661A-4641-AD78-AB5781639F77}" type="parTrans" cxnId="{B145E42A-D272-4AC4-9142-FC0878042A8D}">
      <dgm:prSet/>
      <dgm:spPr/>
      <dgm:t>
        <a:bodyPr/>
        <a:lstStyle/>
        <a:p>
          <a:endParaRPr lang="en-US"/>
        </a:p>
      </dgm:t>
    </dgm:pt>
    <dgm:pt modelId="{BF9A20CF-AFF9-48AC-AB73-5A585F74CA14}" type="sibTrans" cxnId="{B145E42A-D272-4AC4-9142-FC0878042A8D}">
      <dgm:prSet/>
      <dgm:spPr/>
      <dgm:t>
        <a:bodyPr/>
        <a:lstStyle/>
        <a:p>
          <a:endParaRPr lang="en-US"/>
        </a:p>
      </dgm:t>
    </dgm:pt>
    <dgm:pt modelId="{A6DD0238-F1CA-45C2-8A3B-62310334B63C}">
      <dgm:prSet phldrT="[Text]" custT="1"/>
      <dgm:spPr>
        <a:xfrm>
          <a:off x="6917121" y="2012132"/>
          <a:ext cx="1795051" cy="1795051"/>
        </a:xfrm>
        <a:prstGeom prst="ellipse">
          <a:avLst/>
        </a:prstGeo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600" b="1">
              <a:latin typeface="Tw Cen MT" panose="020B0602020104020603" pitchFamily="34" charset="0"/>
              <a:ea typeface="+mn-ea"/>
              <a:cs typeface="+mn-cs"/>
            </a:rPr>
            <a:t>Community Transportation Coordinators</a:t>
          </a:r>
          <a:endParaRPr lang="en-US" sz="1600" b="1" dirty="0">
            <a:latin typeface="Tw Cen MT" panose="020B0602020104020603" pitchFamily="34" charset="0"/>
            <a:ea typeface="+mn-ea"/>
            <a:cs typeface="+mn-cs"/>
          </a:endParaRPr>
        </a:p>
      </dgm:t>
    </dgm:pt>
    <dgm:pt modelId="{797016CE-F7B2-4732-88F1-39F95C428A89}" type="parTrans" cxnId="{203E69BB-5E36-4AC7-BDC4-B65F19886337}">
      <dgm:prSet/>
      <dgm:spPr>
        <a:xfrm rot="19750844">
          <a:off x="4072537" y="4173728"/>
          <a:ext cx="3197057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3197057" y="14737"/>
              </a:lnTo>
            </a:path>
          </a:pathLst>
        </a:custGeom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2AC9C8AA-F8D2-435D-B19B-C132B29C5108}" type="sibTrans" cxnId="{203E69BB-5E36-4AC7-BDC4-B65F19886337}">
      <dgm:prSet/>
      <dgm:spPr/>
      <dgm:t>
        <a:bodyPr/>
        <a:lstStyle/>
        <a:p>
          <a:endParaRPr lang="en-US"/>
        </a:p>
      </dgm:t>
    </dgm:pt>
    <dgm:pt modelId="{A174D797-14DD-4654-BE59-77D2F5C6EE41}">
      <dgm:prSet phldrT="[Text]" custT="1"/>
      <dgm:spPr>
        <a:xfrm>
          <a:off x="9068238" y="4594295"/>
          <a:ext cx="1795051" cy="1795051"/>
        </a:xfrm>
        <a:prstGeom prst="ellipse">
          <a:avLst/>
        </a:prstGeo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600" b="1">
              <a:latin typeface="Tw Cen MT" panose="020B0602020104020603" pitchFamily="34" charset="0"/>
              <a:ea typeface="+mn-ea"/>
              <a:cs typeface="+mn-cs"/>
            </a:rPr>
            <a:t>Private Non-Profit Organizations</a:t>
          </a:r>
          <a:endParaRPr lang="en-US" sz="1600" b="1" dirty="0">
            <a:latin typeface="Tw Cen MT" panose="020B0602020104020603" pitchFamily="34" charset="0"/>
            <a:ea typeface="+mn-ea"/>
            <a:cs typeface="+mn-cs"/>
          </a:endParaRPr>
        </a:p>
      </dgm:t>
    </dgm:pt>
    <dgm:pt modelId="{2E3700F7-2F6D-4491-BD9C-F8243B6EB6AF}" type="parTrans" cxnId="{7B49AB80-B883-4EFA-A369-5E2EFEA80B87}">
      <dgm:prSet/>
      <dgm:spPr>
        <a:xfrm rot="13107">
          <a:off x="4424987" y="5464809"/>
          <a:ext cx="4643274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643274" y="14737"/>
              </a:lnTo>
            </a:path>
          </a:pathLst>
        </a:custGeom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E9089E26-9EB9-45FC-A31A-FA4BC67D6ADA}" type="sibTrans" cxnId="{7B49AB80-B883-4EFA-A369-5E2EFEA80B87}">
      <dgm:prSet/>
      <dgm:spPr/>
      <dgm:t>
        <a:bodyPr/>
        <a:lstStyle/>
        <a:p>
          <a:endParaRPr lang="en-US"/>
        </a:p>
      </dgm:t>
    </dgm:pt>
    <dgm:pt modelId="{4BCA641C-081F-4073-B90C-334E929F24BD}">
      <dgm:prSet phldrT="[Text]" custT="1"/>
      <dgm:spPr>
        <a:xfrm>
          <a:off x="4748755" y="1846027"/>
          <a:ext cx="1795051" cy="1795051"/>
        </a:xfrm>
        <a:prstGeom prst="ellipse">
          <a:avLst/>
        </a:prstGeo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600" b="1">
              <a:latin typeface="Tw Cen MT" panose="020B0602020104020603" pitchFamily="34" charset="0"/>
              <a:ea typeface="+mn-ea"/>
              <a:cs typeface="+mn-cs"/>
            </a:rPr>
            <a:t>Private Taxi Companies</a:t>
          </a:r>
          <a:endParaRPr lang="en-US" sz="1600" b="1" dirty="0">
            <a:latin typeface="Tw Cen MT" panose="020B0602020104020603" pitchFamily="34" charset="0"/>
            <a:ea typeface="+mn-ea"/>
            <a:cs typeface="+mn-cs"/>
          </a:endParaRPr>
        </a:p>
      </dgm:t>
    </dgm:pt>
    <dgm:pt modelId="{0E6F5BCE-FF8E-4C7F-8F6B-880B76B2E4DC}" type="parTrans" cxnId="{F597043D-64DB-41AB-BF8B-5D2F2853A2E5}">
      <dgm:prSet/>
      <dgm:spPr>
        <a:xfrm rot="18472772">
          <a:off x="3759014" y="4090675"/>
          <a:ext cx="1655737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1655737" y="14737"/>
              </a:lnTo>
            </a:path>
          </a:pathLst>
        </a:custGeom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C51E581-6C42-4B9B-B3DC-F77D17C4B53B}" type="sibTrans" cxnId="{F597043D-64DB-41AB-BF8B-5D2F2853A2E5}">
      <dgm:prSet/>
      <dgm:spPr/>
      <dgm:t>
        <a:bodyPr/>
        <a:lstStyle/>
        <a:p>
          <a:endParaRPr lang="en-US"/>
        </a:p>
      </dgm:t>
    </dgm:pt>
    <dgm:pt modelId="{F3078F0B-62C6-4576-990C-9806B1A61D3D}">
      <dgm:prSet phldrT="[Text]" custT="1"/>
      <dgm:spPr>
        <a:xfrm>
          <a:off x="8853737" y="2649463"/>
          <a:ext cx="1795051" cy="1795051"/>
        </a:xfrm>
        <a:prstGeom prst="ellipse">
          <a:avLst/>
        </a:prstGeo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lIns="0" tIns="0" rIns="0" bIns="0"/>
        <a:lstStyle/>
        <a:p>
          <a:r>
            <a:rPr lang="en-US" sz="1600" b="1">
              <a:latin typeface="Tw Cen MT" panose="020B0602020104020603" pitchFamily="34" charset="0"/>
              <a:ea typeface="+mn-ea"/>
              <a:cs typeface="+mn-cs"/>
            </a:rPr>
            <a:t>Public Transportation Agencies</a:t>
          </a:r>
          <a:endParaRPr lang="en-US" sz="1600" b="1" dirty="0">
            <a:latin typeface="Tw Cen MT" panose="020B0602020104020603" pitchFamily="34" charset="0"/>
            <a:ea typeface="+mn-ea"/>
            <a:cs typeface="+mn-cs"/>
          </a:endParaRPr>
        </a:p>
      </dgm:t>
    </dgm:pt>
    <dgm:pt modelId="{8763A24F-4D74-4E61-8510-AFF53BDED72F}" type="parTrans" cxnId="{FB2B86F6-53AD-44BD-8317-A346F607CB9D}">
      <dgm:prSet/>
      <dgm:spPr>
        <a:xfrm rot="20571175">
          <a:off x="4280256" y="4492394"/>
          <a:ext cx="4718234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718234" y="14737"/>
              </a:lnTo>
            </a:path>
          </a:pathLst>
        </a:custGeom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FD5FED0-49B7-437D-A9D8-A00018A06E14}" type="sibTrans" cxnId="{FB2B86F6-53AD-44BD-8317-A346F607CB9D}">
      <dgm:prSet/>
      <dgm:spPr/>
      <dgm:t>
        <a:bodyPr/>
        <a:lstStyle/>
        <a:p>
          <a:endParaRPr lang="en-US"/>
        </a:p>
      </dgm:t>
    </dgm:pt>
    <dgm:pt modelId="{AADA0073-C9A0-4B64-BEA2-CF71986C207D}" type="pres">
      <dgm:prSet presAssocID="{897C61C5-7D99-4710-B093-DD8B42EDD59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FCCE07-EA24-4506-BD49-B766DF057CF2}" type="pres">
      <dgm:prSet presAssocID="{FA8EE26D-4D6C-41C0-AC0A-1B42D57FAC3E}" presName="centerShape" presStyleLbl="node0" presStyleIdx="0" presStyleCnt="1" custScaleX="173109" custScaleY="162656" custLinFactNeighborX="-47861" custLinFactNeighborY="38385"/>
      <dgm:spPr/>
    </dgm:pt>
    <dgm:pt modelId="{ED2CBF85-9F33-4FD7-B934-6811298E06B4}" type="pres">
      <dgm:prSet presAssocID="{797016CE-F7B2-4732-88F1-39F95C428A89}" presName="Name9" presStyleLbl="parChTrans1D2" presStyleIdx="0" presStyleCnt="4"/>
      <dgm:spPr/>
    </dgm:pt>
    <dgm:pt modelId="{4338D5D0-7A29-4A3B-B600-F999945AFAC3}" type="pres">
      <dgm:prSet presAssocID="{797016CE-F7B2-4732-88F1-39F95C428A89}" presName="connTx" presStyleLbl="parChTrans1D2" presStyleIdx="0" presStyleCnt="4"/>
      <dgm:spPr/>
    </dgm:pt>
    <dgm:pt modelId="{739E93DB-BC03-4A04-8581-D756E9CD38A0}" type="pres">
      <dgm:prSet presAssocID="{A6DD0238-F1CA-45C2-8A3B-62310334B63C}" presName="node" presStyleLbl="node1" presStyleIdx="0" presStyleCnt="4" custScaleX="154015" custScaleY="98178" custRadScaleRad="159915" custRadScaleInc="121082">
        <dgm:presLayoutVars>
          <dgm:bulletEnabled val="1"/>
        </dgm:presLayoutVars>
      </dgm:prSet>
      <dgm:spPr/>
    </dgm:pt>
    <dgm:pt modelId="{8AA6924B-544A-41AC-A887-488F9725AD3E}" type="pres">
      <dgm:prSet presAssocID="{2E3700F7-2F6D-4491-BD9C-F8243B6EB6AF}" presName="Name9" presStyleLbl="parChTrans1D2" presStyleIdx="1" presStyleCnt="4"/>
      <dgm:spPr/>
    </dgm:pt>
    <dgm:pt modelId="{DCB9F9C0-F1CC-4E92-A9FE-FDC1A73E7146}" type="pres">
      <dgm:prSet presAssocID="{2E3700F7-2F6D-4491-BD9C-F8243B6EB6AF}" presName="connTx" presStyleLbl="parChTrans1D2" presStyleIdx="1" presStyleCnt="4"/>
      <dgm:spPr/>
    </dgm:pt>
    <dgm:pt modelId="{858C3A26-CE84-4BD4-9B01-752360E11841}" type="pres">
      <dgm:prSet presAssocID="{A174D797-14DD-4654-BE59-77D2F5C6EE41}" presName="node" presStyleLbl="node1" presStyleIdx="1" presStyleCnt="4" custScaleX="148499" custScaleY="105869" custRadScaleRad="237118" custRadScaleInc="39992">
        <dgm:presLayoutVars>
          <dgm:bulletEnabled val="1"/>
        </dgm:presLayoutVars>
      </dgm:prSet>
      <dgm:spPr/>
    </dgm:pt>
    <dgm:pt modelId="{03997BCD-F862-4A08-9A42-23F787079E35}" type="pres">
      <dgm:prSet presAssocID="{0E6F5BCE-FF8E-4C7F-8F6B-880B76B2E4DC}" presName="Name9" presStyleLbl="parChTrans1D2" presStyleIdx="2" presStyleCnt="4"/>
      <dgm:spPr/>
    </dgm:pt>
    <dgm:pt modelId="{FE10A8B7-1201-4C52-AAA8-71570351DD3F}" type="pres">
      <dgm:prSet presAssocID="{0E6F5BCE-FF8E-4C7F-8F6B-880B76B2E4DC}" presName="connTx" presStyleLbl="parChTrans1D2" presStyleIdx="2" presStyleCnt="4"/>
      <dgm:spPr/>
    </dgm:pt>
    <dgm:pt modelId="{C213F3A2-FA8C-4701-BD7C-072175C37F17}" type="pres">
      <dgm:prSet presAssocID="{4BCA641C-081F-4073-B90C-334E929F24BD}" presName="node" presStyleLbl="node1" presStyleIdx="2" presStyleCnt="4" custScaleX="136975" custScaleY="99273" custRadScaleRad="94226" custRadScaleInc="392911">
        <dgm:presLayoutVars>
          <dgm:bulletEnabled val="1"/>
        </dgm:presLayoutVars>
      </dgm:prSet>
      <dgm:spPr/>
    </dgm:pt>
    <dgm:pt modelId="{068E7D83-9B13-4D51-9C6C-8ADEE99A9ACA}" type="pres">
      <dgm:prSet presAssocID="{8763A24F-4D74-4E61-8510-AFF53BDED72F}" presName="Name9" presStyleLbl="parChTrans1D2" presStyleIdx="3" presStyleCnt="4"/>
      <dgm:spPr/>
    </dgm:pt>
    <dgm:pt modelId="{71E9006D-CD5E-4815-9902-E20F7F8698E5}" type="pres">
      <dgm:prSet presAssocID="{8763A24F-4D74-4E61-8510-AFF53BDED72F}" presName="connTx" presStyleLbl="parChTrans1D2" presStyleIdx="3" presStyleCnt="4"/>
      <dgm:spPr/>
    </dgm:pt>
    <dgm:pt modelId="{809C3059-7FE5-4830-AF05-B521E01E909B}" type="pres">
      <dgm:prSet presAssocID="{F3078F0B-62C6-4576-990C-9806B1A61D3D}" presName="node" presStyleLbl="node1" presStyleIdx="3" presStyleCnt="4" custScaleX="146462" custScaleY="104533" custRadScaleRad="221018" custRadScaleInc="387632">
        <dgm:presLayoutVars>
          <dgm:bulletEnabled val="1"/>
        </dgm:presLayoutVars>
      </dgm:prSet>
      <dgm:spPr/>
    </dgm:pt>
  </dgm:ptLst>
  <dgm:cxnLst>
    <dgm:cxn modelId="{ED8DA60A-6EE2-4552-9E95-07552CD12529}" type="presOf" srcId="{797016CE-F7B2-4732-88F1-39F95C428A89}" destId="{4338D5D0-7A29-4A3B-B600-F999945AFAC3}" srcOrd="1" destOrd="0" presId="urn:microsoft.com/office/officeart/2005/8/layout/radial1"/>
    <dgm:cxn modelId="{1EBC200D-CA5C-481F-B120-7B724AD0233B}" type="presOf" srcId="{4BCA641C-081F-4073-B90C-334E929F24BD}" destId="{C213F3A2-FA8C-4701-BD7C-072175C37F17}" srcOrd="0" destOrd="0" presId="urn:microsoft.com/office/officeart/2005/8/layout/radial1"/>
    <dgm:cxn modelId="{B145E42A-D272-4AC4-9142-FC0878042A8D}" srcId="{897C61C5-7D99-4710-B093-DD8B42EDD599}" destId="{FA8EE26D-4D6C-41C0-AC0A-1B42D57FAC3E}" srcOrd="0" destOrd="0" parTransId="{69189759-661A-4641-AD78-AB5781639F77}" sibTransId="{BF9A20CF-AFF9-48AC-AB73-5A585F74CA14}"/>
    <dgm:cxn modelId="{F597043D-64DB-41AB-BF8B-5D2F2853A2E5}" srcId="{FA8EE26D-4D6C-41C0-AC0A-1B42D57FAC3E}" destId="{4BCA641C-081F-4073-B90C-334E929F24BD}" srcOrd="2" destOrd="0" parTransId="{0E6F5BCE-FF8E-4C7F-8F6B-880B76B2E4DC}" sibTransId="{9C51E581-6C42-4B9B-B3DC-F77D17C4B53B}"/>
    <dgm:cxn modelId="{70F2F85C-5B97-4C83-9011-864D322CCA56}" type="presOf" srcId="{A6DD0238-F1CA-45C2-8A3B-62310334B63C}" destId="{739E93DB-BC03-4A04-8581-D756E9CD38A0}" srcOrd="0" destOrd="0" presId="urn:microsoft.com/office/officeart/2005/8/layout/radial1"/>
    <dgm:cxn modelId="{34922147-650B-42A2-A3B8-45D41ED427B8}" type="presOf" srcId="{0E6F5BCE-FF8E-4C7F-8F6B-880B76B2E4DC}" destId="{03997BCD-F862-4A08-9A42-23F787079E35}" srcOrd="0" destOrd="0" presId="urn:microsoft.com/office/officeart/2005/8/layout/radial1"/>
    <dgm:cxn modelId="{7B49AB80-B883-4EFA-A369-5E2EFEA80B87}" srcId="{FA8EE26D-4D6C-41C0-AC0A-1B42D57FAC3E}" destId="{A174D797-14DD-4654-BE59-77D2F5C6EE41}" srcOrd="1" destOrd="0" parTransId="{2E3700F7-2F6D-4491-BD9C-F8243B6EB6AF}" sibTransId="{E9089E26-9EB9-45FC-A31A-FA4BC67D6ADA}"/>
    <dgm:cxn modelId="{5E286983-22FE-4850-9694-4FF26606A1A2}" type="presOf" srcId="{797016CE-F7B2-4732-88F1-39F95C428A89}" destId="{ED2CBF85-9F33-4FD7-B934-6811298E06B4}" srcOrd="0" destOrd="0" presId="urn:microsoft.com/office/officeart/2005/8/layout/radial1"/>
    <dgm:cxn modelId="{69DFE486-C92D-49F8-9C1B-5FCE62783B81}" type="presOf" srcId="{8763A24F-4D74-4E61-8510-AFF53BDED72F}" destId="{068E7D83-9B13-4D51-9C6C-8ADEE99A9ACA}" srcOrd="0" destOrd="0" presId="urn:microsoft.com/office/officeart/2005/8/layout/radial1"/>
    <dgm:cxn modelId="{C6A40087-1B78-4B2A-89DA-237CF16EB878}" type="presOf" srcId="{2E3700F7-2F6D-4491-BD9C-F8243B6EB6AF}" destId="{8AA6924B-544A-41AC-A887-488F9725AD3E}" srcOrd="0" destOrd="0" presId="urn:microsoft.com/office/officeart/2005/8/layout/radial1"/>
    <dgm:cxn modelId="{22AE1B89-F1E4-45A7-93BE-0AA3247A6473}" type="presOf" srcId="{0E6F5BCE-FF8E-4C7F-8F6B-880B76B2E4DC}" destId="{FE10A8B7-1201-4C52-AAA8-71570351DD3F}" srcOrd="1" destOrd="0" presId="urn:microsoft.com/office/officeart/2005/8/layout/radial1"/>
    <dgm:cxn modelId="{F85AD5AA-80ED-4D90-9169-FDD085B5D85C}" type="presOf" srcId="{A174D797-14DD-4654-BE59-77D2F5C6EE41}" destId="{858C3A26-CE84-4BD4-9B01-752360E11841}" srcOrd="0" destOrd="0" presId="urn:microsoft.com/office/officeart/2005/8/layout/radial1"/>
    <dgm:cxn modelId="{203E69BB-5E36-4AC7-BDC4-B65F19886337}" srcId="{FA8EE26D-4D6C-41C0-AC0A-1B42D57FAC3E}" destId="{A6DD0238-F1CA-45C2-8A3B-62310334B63C}" srcOrd="0" destOrd="0" parTransId="{797016CE-F7B2-4732-88F1-39F95C428A89}" sibTransId="{2AC9C8AA-F8D2-435D-B19B-C132B29C5108}"/>
    <dgm:cxn modelId="{2C297BD9-78BF-4526-BAFC-089CB5FF3489}" type="presOf" srcId="{897C61C5-7D99-4710-B093-DD8B42EDD599}" destId="{AADA0073-C9A0-4B64-BEA2-CF71986C207D}" srcOrd="0" destOrd="0" presId="urn:microsoft.com/office/officeart/2005/8/layout/radial1"/>
    <dgm:cxn modelId="{431AB0DB-B22C-4BC6-82C2-88DDCD270F9D}" type="presOf" srcId="{2E3700F7-2F6D-4491-BD9C-F8243B6EB6AF}" destId="{DCB9F9C0-F1CC-4E92-A9FE-FDC1A73E7146}" srcOrd="1" destOrd="0" presId="urn:microsoft.com/office/officeart/2005/8/layout/radial1"/>
    <dgm:cxn modelId="{38E18FEE-1C6B-4CC5-9F27-A4C5F4EA6EDF}" type="presOf" srcId="{8763A24F-4D74-4E61-8510-AFF53BDED72F}" destId="{71E9006D-CD5E-4815-9902-E20F7F8698E5}" srcOrd="1" destOrd="0" presId="urn:microsoft.com/office/officeart/2005/8/layout/radial1"/>
    <dgm:cxn modelId="{4C5332F1-54CE-4BE4-AC77-2290F0DBBA59}" type="presOf" srcId="{F3078F0B-62C6-4576-990C-9806B1A61D3D}" destId="{809C3059-7FE5-4830-AF05-B521E01E909B}" srcOrd="0" destOrd="0" presId="urn:microsoft.com/office/officeart/2005/8/layout/radial1"/>
    <dgm:cxn modelId="{086E0DF5-EC34-40B2-8FAF-1DC3F71D88C3}" type="presOf" srcId="{FA8EE26D-4D6C-41C0-AC0A-1B42D57FAC3E}" destId="{CDFCCE07-EA24-4506-BD49-B766DF057CF2}" srcOrd="0" destOrd="0" presId="urn:microsoft.com/office/officeart/2005/8/layout/radial1"/>
    <dgm:cxn modelId="{FB2B86F6-53AD-44BD-8317-A346F607CB9D}" srcId="{FA8EE26D-4D6C-41C0-AC0A-1B42D57FAC3E}" destId="{F3078F0B-62C6-4576-990C-9806B1A61D3D}" srcOrd="3" destOrd="0" parTransId="{8763A24F-4D74-4E61-8510-AFF53BDED72F}" sibTransId="{6FD5FED0-49B7-437D-A9D8-A00018A06E14}"/>
    <dgm:cxn modelId="{BE4A2B81-5961-4B47-8423-31B0F895CD34}" type="presParOf" srcId="{AADA0073-C9A0-4B64-BEA2-CF71986C207D}" destId="{CDFCCE07-EA24-4506-BD49-B766DF057CF2}" srcOrd="0" destOrd="0" presId="urn:microsoft.com/office/officeart/2005/8/layout/radial1"/>
    <dgm:cxn modelId="{5A8D7382-C34A-4E96-BD40-43BB77D3CC0D}" type="presParOf" srcId="{AADA0073-C9A0-4B64-BEA2-CF71986C207D}" destId="{ED2CBF85-9F33-4FD7-B934-6811298E06B4}" srcOrd="1" destOrd="0" presId="urn:microsoft.com/office/officeart/2005/8/layout/radial1"/>
    <dgm:cxn modelId="{658E6864-802C-4AF7-945E-079AB9D0DC36}" type="presParOf" srcId="{ED2CBF85-9F33-4FD7-B934-6811298E06B4}" destId="{4338D5D0-7A29-4A3B-B600-F999945AFAC3}" srcOrd="0" destOrd="0" presId="urn:microsoft.com/office/officeart/2005/8/layout/radial1"/>
    <dgm:cxn modelId="{F400F81E-E8B8-40AE-8A47-3BBBA53B675C}" type="presParOf" srcId="{AADA0073-C9A0-4B64-BEA2-CF71986C207D}" destId="{739E93DB-BC03-4A04-8581-D756E9CD38A0}" srcOrd="2" destOrd="0" presId="urn:microsoft.com/office/officeart/2005/8/layout/radial1"/>
    <dgm:cxn modelId="{729DEE63-6414-46B0-B0D2-2D0390A6D3D1}" type="presParOf" srcId="{AADA0073-C9A0-4B64-BEA2-CF71986C207D}" destId="{8AA6924B-544A-41AC-A887-488F9725AD3E}" srcOrd="3" destOrd="0" presId="urn:microsoft.com/office/officeart/2005/8/layout/radial1"/>
    <dgm:cxn modelId="{3CB75581-4F1E-42D8-9D07-C1D3C89D69AC}" type="presParOf" srcId="{8AA6924B-544A-41AC-A887-488F9725AD3E}" destId="{DCB9F9C0-F1CC-4E92-A9FE-FDC1A73E7146}" srcOrd="0" destOrd="0" presId="urn:microsoft.com/office/officeart/2005/8/layout/radial1"/>
    <dgm:cxn modelId="{302F703E-FAD1-4E95-B5B6-E1AFB2A9EA40}" type="presParOf" srcId="{AADA0073-C9A0-4B64-BEA2-CF71986C207D}" destId="{858C3A26-CE84-4BD4-9B01-752360E11841}" srcOrd="4" destOrd="0" presId="urn:microsoft.com/office/officeart/2005/8/layout/radial1"/>
    <dgm:cxn modelId="{897073AC-9576-4513-A477-AB565CB30C81}" type="presParOf" srcId="{AADA0073-C9A0-4B64-BEA2-CF71986C207D}" destId="{03997BCD-F862-4A08-9A42-23F787079E35}" srcOrd="5" destOrd="0" presId="urn:microsoft.com/office/officeart/2005/8/layout/radial1"/>
    <dgm:cxn modelId="{4CD4E3D5-3429-4944-88F3-82E671A65CFB}" type="presParOf" srcId="{03997BCD-F862-4A08-9A42-23F787079E35}" destId="{FE10A8B7-1201-4C52-AAA8-71570351DD3F}" srcOrd="0" destOrd="0" presId="urn:microsoft.com/office/officeart/2005/8/layout/radial1"/>
    <dgm:cxn modelId="{FC107DA0-A2BA-4203-8F2E-BBDA3EA22BD5}" type="presParOf" srcId="{AADA0073-C9A0-4B64-BEA2-CF71986C207D}" destId="{C213F3A2-FA8C-4701-BD7C-072175C37F17}" srcOrd="6" destOrd="0" presId="urn:microsoft.com/office/officeart/2005/8/layout/radial1"/>
    <dgm:cxn modelId="{EC1ECF8C-3762-4596-BE5C-F074E4595353}" type="presParOf" srcId="{AADA0073-C9A0-4B64-BEA2-CF71986C207D}" destId="{068E7D83-9B13-4D51-9C6C-8ADEE99A9ACA}" srcOrd="7" destOrd="0" presId="urn:microsoft.com/office/officeart/2005/8/layout/radial1"/>
    <dgm:cxn modelId="{79C8BD5A-D0A5-4FD6-8992-2928A5CCD3A7}" type="presParOf" srcId="{068E7D83-9B13-4D51-9C6C-8ADEE99A9ACA}" destId="{71E9006D-CD5E-4815-9902-E20F7F8698E5}" srcOrd="0" destOrd="0" presId="urn:microsoft.com/office/officeart/2005/8/layout/radial1"/>
    <dgm:cxn modelId="{78A7030D-CF8A-4753-8296-1565E7A05FB0}" type="presParOf" srcId="{AADA0073-C9A0-4B64-BEA2-CF71986C207D}" destId="{809C3059-7FE5-4830-AF05-B521E01E909B}" srcOrd="8" destOrd="0" presId="urn:microsoft.com/office/officeart/2005/8/layout/radial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F0336-649A-43FC-9622-B451BF384DFC}">
      <dsp:nvSpPr>
        <dsp:cNvPr id="0" name=""/>
        <dsp:cNvSpPr/>
      </dsp:nvSpPr>
      <dsp:spPr>
        <a:xfrm rot="16200000">
          <a:off x="1662509" y="-1662509"/>
          <a:ext cx="2262981" cy="5588000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latin typeface="Gill Sans MT" panose="020B0502020104020203" pitchFamily="34" charset="0"/>
            </a:rPr>
            <a:t>Approximately 44,457 one-way passenger trips provided </a:t>
          </a:r>
        </a:p>
      </dsp:txBody>
      <dsp:txXfrm rot="5400000">
        <a:off x="-1" y="1"/>
        <a:ext cx="5588000" cy="1697236"/>
      </dsp:txXfrm>
    </dsp:sp>
    <dsp:sp modelId="{C7503E71-7DC7-457F-B6F9-C99A4DBB5128}">
      <dsp:nvSpPr>
        <dsp:cNvPr id="0" name=""/>
        <dsp:cNvSpPr/>
      </dsp:nvSpPr>
      <dsp:spPr>
        <a:xfrm>
          <a:off x="5577103" y="0"/>
          <a:ext cx="5588000" cy="2262981"/>
        </a:xfrm>
        <a:prstGeom prst="round1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latin typeface="Gill Sans MT" panose="020B0502020104020203" pitchFamily="34" charset="0"/>
            </a:rPr>
            <a:t>Approximately 3,826 seniors and individuals with disabilities served  </a:t>
          </a:r>
        </a:p>
      </dsp:txBody>
      <dsp:txXfrm>
        <a:off x="5577103" y="0"/>
        <a:ext cx="5588000" cy="1697236"/>
      </dsp:txXfrm>
    </dsp:sp>
    <dsp:sp modelId="{691A878F-F1A3-4FEC-BE81-66A9DE635DF9}">
      <dsp:nvSpPr>
        <dsp:cNvPr id="0" name=""/>
        <dsp:cNvSpPr/>
      </dsp:nvSpPr>
      <dsp:spPr>
        <a:xfrm rot="10800000">
          <a:off x="0" y="2262981"/>
          <a:ext cx="5588000" cy="2262981"/>
        </a:xfrm>
        <a:prstGeom prst="round1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latin typeface="Gill Sans MT" panose="020B0502020104020203" pitchFamily="34" charset="0"/>
            </a:rPr>
            <a:t>21 Vanpool vehicle leases funded </a:t>
          </a:r>
        </a:p>
      </dsp:txBody>
      <dsp:txXfrm rot="10800000">
        <a:off x="0" y="2828726"/>
        <a:ext cx="5588000" cy="1697236"/>
      </dsp:txXfrm>
    </dsp:sp>
    <dsp:sp modelId="{AF59041D-D6CD-4555-8140-43723E9F3D85}">
      <dsp:nvSpPr>
        <dsp:cNvPr id="0" name=""/>
        <dsp:cNvSpPr/>
      </dsp:nvSpPr>
      <dsp:spPr>
        <a:xfrm rot="5400000">
          <a:off x="7250509" y="600472"/>
          <a:ext cx="2262981" cy="5588000"/>
        </a:xfrm>
        <a:prstGeom prst="round1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Gill Sans MT" panose="020B0502020104020203" pitchFamily="34" charset="0"/>
            </a:rPr>
            <a:t>Adult Day Care/Socialization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Gill Sans MT" panose="020B0502020104020203" pitchFamily="34" charset="0"/>
            </a:rPr>
            <a:t>Teaching Special Skills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Gill Sans MT" panose="020B0502020104020203" pitchFamily="34" charset="0"/>
            </a:rPr>
            <a:t>Workforce Placement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Gill Sans MT" panose="020B0502020104020203" pitchFamily="34" charset="0"/>
            </a:rPr>
            <a:t>Shopping Trips/Medical Appointments </a:t>
          </a:r>
        </a:p>
      </dsp:txBody>
      <dsp:txXfrm rot="-5400000">
        <a:off x="5587999" y="2828726"/>
        <a:ext cx="5588000" cy="1697236"/>
      </dsp:txXfrm>
    </dsp:sp>
    <dsp:sp modelId="{2D6E9BED-7E49-4542-BA15-11B87BDEF8C5}">
      <dsp:nvSpPr>
        <dsp:cNvPr id="0" name=""/>
        <dsp:cNvSpPr/>
      </dsp:nvSpPr>
      <dsp:spPr>
        <a:xfrm>
          <a:off x="3911600" y="1752599"/>
          <a:ext cx="3352800" cy="1131490"/>
        </a:xfrm>
        <a:prstGeom prst="roundRect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/>
            <a:t>6 Agencies Awarded</a:t>
          </a:r>
        </a:p>
      </dsp:txBody>
      <dsp:txXfrm>
        <a:off x="3966835" y="1807834"/>
        <a:ext cx="3242330" cy="1021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CCE07-EA24-4506-BD49-B766DF057CF2}">
      <dsp:nvSpPr>
        <dsp:cNvPr id="0" name=""/>
        <dsp:cNvSpPr/>
      </dsp:nvSpPr>
      <dsp:spPr>
        <a:xfrm>
          <a:off x="1771108" y="2823168"/>
          <a:ext cx="2467979" cy="231895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Tw Cen MT" panose="020B0602020104020603" pitchFamily="34" charset="0"/>
              <a:ea typeface="+mn-ea"/>
              <a:cs typeface="+mn-cs"/>
            </a:rPr>
            <a:t>LYNX</a:t>
          </a:r>
          <a:r>
            <a:rPr lang="en-US" sz="2800" kern="1200">
              <a:latin typeface="Tw Cen MT" panose="020B0602020104020603" pitchFamily="34" charset="0"/>
              <a:ea typeface="+mn-ea"/>
              <a:cs typeface="+mn-cs"/>
            </a:rPr>
            <a:t> (Urban Area Direct Recipient)</a:t>
          </a:r>
          <a:endParaRPr lang="en-US" sz="2800" kern="1200" dirty="0">
            <a:latin typeface="Tw Cen MT" panose="020B0602020104020603" pitchFamily="34" charset="0"/>
            <a:ea typeface="+mn-ea"/>
            <a:cs typeface="+mn-cs"/>
          </a:endParaRPr>
        </a:p>
      </dsp:txBody>
      <dsp:txXfrm>
        <a:off x="2132535" y="3162771"/>
        <a:ext cx="1745125" cy="1639746"/>
      </dsp:txXfrm>
    </dsp:sp>
    <dsp:sp modelId="{ED2CBF85-9F33-4FD7-B934-6811298E06B4}">
      <dsp:nvSpPr>
        <dsp:cNvPr id="0" name=""/>
        <dsp:cNvSpPr/>
      </dsp:nvSpPr>
      <dsp:spPr>
        <a:xfrm rot="19389320">
          <a:off x="3656560" y="2305692"/>
          <a:ext cx="3137278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3197057" y="1473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115401" y="2303360"/>
        <a:ext cx="0" cy="0"/>
      </dsp:txXfrm>
    </dsp:sp>
    <dsp:sp modelId="{739E93DB-BC03-4A04-8581-D756E9CD38A0}">
      <dsp:nvSpPr>
        <dsp:cNvPr id="0" name=""/>
        <dsp:cNvSpPr/>
      </dsp:nvSpPr>
      <dsp:spPr>
        <a:xfrm>
          <a:off x="6094036" y="145558"/>
          <a:ext cx="2195759" cy="1399703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Tw Cen MT" panose="020B0602020104020603" pitchFamily="34" charset="0"/>
              <a:ea typeface="+mn-ea"/>
              <a:cs typeface="+mn-cs"/>
            </a:rPr>
            <a:t>Community Transportation Coordinators</a:t>
          </a:r>
          <a:endParaRPr lang="en-US" sz="1600" b="1" kern="1200" dirty="0">
            <a:latin typeface="Tw Cen MT" panose="020B0602020104020603" pitchFamily="34" charset="0"/>
            <a:ea typeface="+mn-ea"/>
            <a:cs typeface="+mn-cs"/>
          </a:endParaRPr>
        </a:p>
      </dsp:txBody>
      <dsp:txXfrm>
        <a:off x="6415597" y="350540"/>
        <a:ext cx="1552637" cy="989739"/>
      </dsp:txXfrm>
    </dsp:sp>
    <dsp:sp modelId="{8AA6924B-544A-41AC-A887-488F9725AD3E}">
      <dsp:nvSpPr>
        <dsp:cNvPr id="0" name=""/>
        <dsp:cNvSpPr/>
      </dsp:nvSpPr>
      <dsp:spPr>
        <a:xfrm rot="21564034">
          <a:off x="4238923" y="3939501"/>
          <a:ext cx="3217244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643274" y="1473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766277" y="3873320"/>
        <a:ext cx="0" cy="0"/>
      </dsp:txXfrm>
    </dsp:sp>
    <dsp:sp modelId="{858C3A26-CE84-4BD4-9B01-752360E11841}">
      <dsp:nvSpPr>
        <dsp:cNvPr id="0" name=""/>
        <dsp:cNvSpPr/>
      </dsp:nvSpPr>
      <dsp:spPr>
        <a:xfrm>
          <a:off x="7455966" y="3170325"/>
          <a:ext cx="2117119" cy="150935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Tw Cen MT" panose="020B0602020104020603" pitchFamily="34" charset="0"/>
              <a:ea typeface="+mn-ea"/>
              <a:cs typeface="+mn-cs"/>
            </a:rPr>
            <a:t>Private Non-Profit Organizations</a:t>
          </a:r>
          <a:endParaRPr lang="en-US" sz="1600" b="1" kern="1200" dirty="0">
            <a:latin typeface="Tw Cen MT" panose="020B0602020104020603" pitchFamily="34" charset="0"/>
            <a:ea typeface="+mn-ea"/>
            <a:cs typeface="+mn-cs"/>
          </a:endParaRPr>
        </a:p>
      </dsp:txBody>
      <dsp:txXfrm>
        <a:off x="7766011" y="3391364"/>
        <a:ext cx="1497029" cy="1067274"/>
      </dsp:txXfrm>
    </dsp:sp>
    <dsp:sp modelId="{03997BCD-F862-4A08-9A42-23F787079E35}">
      <dsp:nvSpPr>
        <dsp:cNvPr id="0" name=""/>
        <dsp:cNvSpPr/>
      </dsp:nvSpPr>
      <dsp:spPr>
        <a:xfrm rot="17877625">
          <a:off x="3116538" y="2201067"/>
          <a:ext cx="1654296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1655737" y="1473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887766" y="2231609"/>
        <a:ext cx="0" cy="0"/>
      </dsp:txXfrm>
    </dsp:sp>
    <dsp:sp modelId="{C213F3A2-FA8C-4701-BD7C-072175C37F17}">
      <dsp:nvSpPr>
        <dsp:cNvPr id="0" name=""/>
        <dsp:cNvSpPr/>
      </dsp:nvSpPr>
      <dsp:spPr>
        <a:xfrm>
          <a:off x="3705683" y="115750"/>
          <a:ext cx="1952824" cy="141531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Tw Cen MT" panose="020B0602020104020603" pitchFamily="34" charset="0"/>
              <a:ea typeface="+mn-ea"/>
              <a:cs typeface="+mn-cs"/>
            </a:rPr>
            <a:t>Private Taxi Companies</a:t>
          </a:r>
          <a:endParaRPr lang="en-US" sz="1600" b="1" kern="1200" dirty="0">
            <a:latin typeface="Tw Cen MT" panose="020B0602020104020603" pitchFamily="34" charset="0"/>
            <a:ea typeface="+mn-ea"/>
            <a:cs typeface="+mn-cs"/>
          </a:endParaRPr>
        </a:p>
      </dsp:txBody>
      <dsp:txXfrm>
        <a:off x="3991667" y="323018"/>
        <a:ext cx="1380856" cy="1000778"/>
      </dsp:txXfrm>
    </dsp:sp>
    <dsp:sp modelId="{068E7D83-9B13-4D51-9C6C-8ADEE99A9ACA}">
      <dsp:nvSpPr>
        <dsp:cNvPr id="0" name=""/>
        <dsp:cNvSpPr/>
      </dsp:nvSpPr>
      <dsp:spPr>
        <a:xfrm rot="20509906">
          <a:off x="4080605" y="3027337"/>
          <a:ext cx="3589342" cy="26806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718234" y="1473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762037" y="2983460"/>
        <a:ext cx="0" cy="0"/>
      </dsp:txXfrm>
    </dsp:sp>
    <dsp:sp modelId="{809C3059-7FE5-4830-AF05-B521E01E909B}">
      <dsp:nvSpPr>
        <dsp:cNvPr id="0" name=""/>
        <dsp:cNvSpPr/>
      </dsp:nvSpPr>
      <dsp:spPr>
        <a:xfrm>
          <a:off x="7485007" y="1424703"/>
          <a:ext cx="2088078" cy="149030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Tw Cen MT" panose="020B0602020104020603" pitchFamily="34" charset="0"/>
              <a:ea typeface="+mn-ea"/>
              <a:cs typeface="+mn-cs"/>
            </a:rPr>
            <a:t>Public Transportation Agencies</a:t>
          </a:r>
          <a:endParaRPr lang="en-US" sz="1600" b="1" kern="1200" dirty="0">
            <a:latin typeface="Tw Cen MT" panose="020B0602020104020603" pitchFamily="34" charset="0"/>
            <a:ea typeface="+mn-ea"/>
            <a:cs typeface="+mn-cs"/>
          </a:endParaRPr>
        </a:p>
      </dsp:txBody>
      <dsp:txXfrm>
        <a:off x="7790799" y="1642953"/>
        <a:ext cx="1476494" cy="1053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EF0CC3-3D7F-4714-AE1E-ABEC2C9979F6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391C655-7AA2-4246-9063-3819A4DB85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1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21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C655-7AA2-4246-9063-3819A4DB850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8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81AD5C-2D63-0944-A788-14FEB1B1E3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8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86000"/>
            <a:ext cx="10363200" cy="914400"/>
          </a:xfrm>
        </p:spPr>
        <p:txBody>
          <a:bodyPr anchor="b">
            <a:noAutofit/>
          </a:bodyPr>
          <a:lstStyle>
            <a:lvl1pPr>
              <a:defRPr sz="35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76600"/>
            <a:ext cx="8534400" cy="533400"/>
          </a:xfrm>
        </p:spPr>
        <p:txBody>
          <a:bodyPr>
            <a:noAutofit/>
          </a:bodyPr>
          <a:lstStyle>
            <a:lvl1pPr marL="0" indent="0" algn="ctr">
              <a:buNone/>
              <a:defRPr sz="25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2719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228600"/>
            <a:ext cx="1016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9FBA18-4813-6542-95C0-649262EBFA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176000" cy="452596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1"/>
            <a:ext cx="38608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6"/>
            <a:ext cx="2844800" cy="365125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0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and 2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228600"/>
            <a:ext cx="1016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378318-C8DB-7A44-89E7-ADD391530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5486400" cy="452596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197600" y="1600201"/>
            <a:ext cx="5486400" cy="452596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1"/>
            <a:ext cx="38608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6"/>
            <a:ext cx="2844800" cy="365125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2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Pl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8FB440-4EF6-0E48-85A1-21D8F92BA5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228600"/>
            <a:ext cx="1016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1"/>
            <a:ext cx="38608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6"/>
            <a:ext cx="2844800" cy="365125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Sub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CBB2DC-EF84-E44E-BB9C-3222184EC6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3223419"/>
            <a:ext cx="10160000" cy="411162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30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Sub-Title Here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12926"/>
            <a:ext cx="10160000" cy="5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05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nip Single Corner Rectangle 6"/>
          <p:cNvSpPr/>
          <p:nvPr/>
        </p:nvSpPr>
        <p:spPr>
          <a:xfrm rot="10800000" flipV="1">
            <a:off x="-3" y="6363855"/>
            <a:ext cx="12191997" cy="494146"/>
          </a:xfrm>
          <a:prstGeom prst="rect">
            <a:avLst/>
          </a:prstGeom>
          <a:solidFill>
            <a:srgbClr val="69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nip Single Corner Rectangle 6"/>
          <p:cNvSpPr/>
          <p:nvPr/>
        </p:nvSpPr>
        <p:spPr>
          <a:xfrm flipH="1" flipV="1">
            <a:off x="-2" y="-2"/>
            <a:ext cx="12192001" cy="1507067"/>
          </a:xfrm>
          <a:prstGeom prst="rect">
            <a:avLst/>
          </a:prstGeom>
          <a:solidFill>
            <a:srgbClr val="69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1612232"/>
            <a:ext cx="7007382" cy="0"/>
          </a:xfrm>
          <a:prstGeom prst="line">
            <a:avLst/>
          </a:prstGeom>
          <a:ln w="76200">
            <a:solidFill>
              <a:srgbClr val="F386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27228" y="6416213"/>
            <a:ext cx="109647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baseline="0" dirty="0">
                <a:solidFill>
                  <a:schemeClr val="bg1"/>
                </a:solidFill>
                <a:latin typeface="Tw Cen MT" panose="020B0602020104020603" pitchFamily="34" charset="0"/>
              </a:rPr>
              <a:t>DISTRICT 3 TRANSIT GRANTS WORKSHOP – November 4, 2020</a:t>
            </a:r>
            <a:endParaRPr lang="en-US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54" y="6372279"/>
            <a:ext cx="914400" cy="4572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7162" y="93663"/>
            <a:ext cx="11790423" cy="13462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200" b="1"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159782" y="1612232"/>
            <a:ext cx="3894499" cy="0"/>
          </a:xfrm>
          <a:prstGeom prst="line">
            <a:avLst/>
          </a:prstGeom>
          <a:ln w="76200">
            <a:solidFill>
              <a:srgbClr val="A7DB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11190083" y="1612232"/>
            <a:ext cx="1001917" cy="0"/>
          </a:xfrm>
          <a:prstGeom prst="line">
            <a:avLst/>
          </a:prstGeom>
          <a:ln w="76200">
            <a:solidFill>
              <a:srgbClr val="E0E4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9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12097-ED98-4A5E-9B6B-AEC6A13688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2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60" r:id="rId5"/>
    <p:sldLayoutId id="2147483661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ynx.maps.arcgis.com/apps/webappviewer/index.html?id=90bfdab26dc2438a93ea0b751394a851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edavis@golynx.com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edavis@golynx.com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602">
              <a:srgbClr val="5A4672"/>
            </a:gs>
            <a:gs pos="31878">
              <a:srgbClr val="9B86B7"/>
            </a:gs>
            <a:gs pos="69004">
              <a:srgbClr val="6E578A"/>
            </a:gs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10363200" cy="914400"/>
          </a:xfrm>
        </p:spPr>
        <p:txBody>
          <a:bodyPr/>
          <a:lstStyle/>
          <a:p>
            <a:r>
              <a:rPr lang="en-US" sz="3200" b="0" spc="300" dirty="0"/>
              <a:t>SECTION 5310 GRANT WEBINAR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33051"/>
            <a:ext cx="8534400" cy="533400"/>
          </a:xfrm>
        </p:spPr>
        <p:txBody>
          <a:bodyPr/>
          <a:lstStyle/>
          <a:p>
            <a:r>
              <a:rPr lang="en-US" i="1" spc="300" dirty="0"/>
              <a:t>FY2023 - 2024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2590800" y="3079724"/>
            <a:ext cx="7010400" cy="178526"/>
          </a:xfrm>
          <a:prstGeom prst="roundRect">
            <a:avLst/>
          </a:prstGeom>
          <a:solidFill>
            <a:srgbClr val="A71568"/>
          </a:solidFill>
          <a:ln>
            <a:solidFill>
              <a:srgbClr val="A71568"/>
            </a:solidFill>
          </a:ln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rgbClr val="A71568"/>
              </a:solidFill>
              <a:highlight>
                <a:srgbClr val="A71568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03414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69495"/>
            <a:ext cx="10160000" cy="411162"/>
          </a:xfrm>
        </p:spPr>
        <p:txBody>
          <a:bodyPr/>
          <a:lstStyle/>
          <a:p>
            <a:r>
              <a:rPr lang="en-US" sz="4000" dirty="0"/>
              <a:t>Housekeeping</a:t>
            </a:r>
            <a:endParaRPr lang="en-US" sz="3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106995" y="1790720"/>
            <a:ext cx="6690989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06" indent="-274306" algn="l" defTabSz="914354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13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18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26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14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02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2990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580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168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4800" dirty="0">
                <a:solidFill>
                  <a:srgbClr val="A71568"/>
                </a:solidFill>
                <a:latin typeface="Gill Sans MT" panose="020B0502020104020203" pitchFamily="34" charset="0"/>
              </a:rPr>
              <a:t>Please stay on mute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-71021" y="2677175"/>
            <a:ext cx="58674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06" indent="-274306" algn="l" defTabSz="914354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13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18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26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14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02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2990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580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168" indent="-228589" algn="l" defTabSz="914354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4800" dirty="0">
                <a:solidFill>
                  <a:srgbClr val="A71568"/>
                </a:solidFill>
                <a:latin typeface="Gill Sans MT" panose="020B0502020104020203" pitchFamily="34" charset="0"/>
              </a:rPr>
              <a:t>Questions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CA6177-DDED-4C68-A50F-1C1ADCCC7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737" y="5125313"/>
            <a:ext cx="5787686" cy="1006554"/>
          </a:xfrm>
          <a:prstGeom prst="rect">
            <a:avLst/>
          </a:prstGeom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F46C2D92-53EA-42BC-8E91-B3BE70EE59C3}"/>
              </a:ext>
            </a:extLst>
          </p:cNvPr>
          <p:cNvSpPr/>
          <p:nvPr/>
        </p:nvSpPr>
        <p:spPr>
          <a:xfrm>
            <a:off x="2286000" y="3629258"/>
            <a:ext cx="685800" cy="1219200"/>
          </a:xfrm>
          <a:prstGeom prst="downArrow">
            <a:avLst/>
          </a:prstGeom>
          <a:gradFill flip="none" rotWithShape="1">
            <a:gsLst>
              <a:gs pos="0">
                <a:srgbClr val="A71568"/>
              </a:gs>
              <a:gs pos="50000">
                <a:srgbClr val="A71568"/>
              </a:gs>
              <a:gs pos="100000">
                <a:srgbClr val="F7BFDF"/>
              </a:gs>
            </a:gsLst>
            <a:lin ang="5400000" scaled="1"/>
            <a:tileRect/>
          </a:gradFill>
          <a:ln>
            <a:solidFill>
              <a:srgbClr val="A71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70FD6E6-F055-4EC1-908B-8866F4775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5" name="Picture 2" descr="You&amp;#39;re on mute! - Turn the Page">
            <a:extLst>
              <a:ext uri="{FF2B5EF4-FFF2-40B4-BE49-F238E27FC236}">
                <a16:creationId xmlns:a16="http://schemas.microsoft.com/office/drawing/2014/main" id="{35E60A40-7594-4466-82C7-DB38D2D3E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989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73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94"/>
    </mc:Choice>
    <mc:Fallback xmlns="">
      <p:transition spd="slow" advTm="13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Section 5310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8790" y="873511"/>
            <a:ext cx="5681330" cy="3340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EC018C"/>
              </a:buClr>
            </a:pPr>
            <a:r>
              <a:rPr lang="en-US" sz="3200" b="1" u="sng" dirty="0">
                <a:solidFill>
                  <a:srgbClr val="A71568"/>
                </a:solidFill>
                <a:latin typeface="Gill Sans MT" panose="020B0502020104020203" pitchFamily="34" charset="0"/>
              </a:rPr>
              <a:t>What is it for?</a:t>
            </a:r>
          </a:p>
          <a:p>
            <a:pPr>
              <a:lnSpc>
                <a:spcPct val="150000"/>
              </a:lnSpc>
              <a:buClr>
                <a:srgbClr val="EC018C"/>
              </a:buClr>
            </a:pPr>
            <a:r>
              <a:rPr lang="en-US" sz="2800" dirty="0">
                <a:latin typeface="Gill Sans MT" panose="020B0502020104020203" pitchFamily="34" charset="0"/>
              </a:rPr>
              <a:t>The purpose of the Section 5310 Grant Program is to improve mobility options for seniors and individuals with disabilities.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22879" y="766911"/>
            <a:ext cx="5440326" cy="74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EC018C"/>
              </a:buClr>
            </a:pPr>
            <a:r>
              <a:rPr lang="en-US" sz="3200" b="1" u="sng" dirty="0">
                <a:solidFill>
                  <a:srgbClr val="A71568"/>
                </a:solidFill>
                <a:latin typeface="Gill Sans MT" panose="020B0502020104020203" pitchFamily="34" charset="0"/>
              </a:rPr>
              <a:t>Who is it for?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16497" y="1161613"/>
            <a:ext cx="0" cy="4922874"/>
          </a:xfrm>
          <a:prstGeom prst="line">
            <a:avLst/>
          </a:prstGeom>
          <a:ln w="38100">
            <a:solidFill>
              <a:srgbClr val="C818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7589E157-BEA0-4F87-B70B-68070DCE51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601" t="27438" r="48075" b="11042"/>
          <a:stretch/>
        </p:blipFill>
        <p:spPr>
          <a:xfrm>
            <a:off x="6522879" y="1638238"/>
            <a:ext cx="3992709" cy="3992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761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DD03-16A3-4AE4-ACA2-91108261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Last Year’s Accomplishments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B3642FC-52E4-4019-9F7B-8BBA168232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812296"/>
              </p:ext>
            </p:extLst>
          </p:nvPr>
        </p:nvGraphicFramePr>
        <p:xfrm>
          <a:off x="508000" y="1600200"/>
          <a:ext cx="11176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96B01-E543-4623-B5DE-9477EB18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3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93610"/>
            <a:ext cx="10160000" cy="411162"/>
          </a:xfrm>
        </p:spPr>
        <p:txBody>
          <a:bodyPr/>
          <a:lstStyle/>
          <a:p>
            <a:r>
              <a:rPr lang="en-US" sz="4000" dirty="0"/>
              <a:t>Eligible Sub-recipients </a:t>
            </a:r>
            <a:br>
              <a:rPr lang="en-US" sz="4000" dirty="0"/>
            </a:br>
            <a:r>
              <a:rPr lang="en-US" sz="3200" dirty="0"/>
              <a:t>Section 5310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3629" y="6495539"/>
            <a:ext cx="2844800" cy="365125"/>
          </a:xfrm>
        </p:spPr>
        <p:txBody>
          <a:bodyPr/>
          <a:lstStyle/>
          <a:p>
            <a:fld id="{0F712097-ED98-4A5E-9B6B-AEC6A1368821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391787" y="3195907"/>
            <a:ext cx="903767" cy="1233377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>
            <a:cxnSpLocks/>
            <a:stCxn id="15" idx="3"/>
            <a:endCxn id="17" idx="0"/>
          </p:cNvCxnSpPr>
          <p:nvPr/>
        </p:nvCxnSpPr>
        <p:spPr>
          <a:xfrm flipH="1">
            <a:off x="1372636" y="3220859"/>
            <a:ext cx="897023" cy="928175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5" name="Oval 14"/>
          <p:cNvSpPr/>
          <p:nvPr/>
        </p:nvSpPr>
        <p:spPr>
          <a:xfrm>
            <a:off x="2007194" y="1691100"/>
            <a:ext cx="1792224" cy="1792224"/>
          </a:xfrm>
          <a:prstGeom prst="ellipse">
            <a:avLst/>
          </a:prstGeom>
          <a:solidFill>
            <a:srgbClr val="69D2E7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flat" dir="t"/>
          </a:scene3d>
          <a:sp3d prstMaterial="plastic">
            <a:bevelT w="120650" h="88900"/>
            <a:bevelB w="88900" h="31750" prst="angle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7194" y="2325602"/>
            <a:ext cx="1792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Tw Cen MT" panose="020B0602020104020603" pitchFamily="34" charset="0"/>
              </a:rPr>
              <a:t>FTA</a:t>
            </a:r>
          </a:p>
        </p:txBody>
      </p:sp>
      <p:sp>
        <p:nvSpPr>
          <p:cNvPr id="17" name="Oval 16"/>
          <p:cNvSpPr/>
          <p:nvPr/>
        </p:nvSpPr>
        <p:spPr>
          <a:xfrm>
            <a:off x="149537" y="4149034"/>
            <a:ext cx="2446198" cy="221535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flat" dir="t"/>
          </a:scene3d>
          <a:sp3d prstMaterial="plastic">
            <a:bevelT w="120650" h="88900"/>
            <a:bevelB w="88900" h="31750" prst="angle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906" y="4378324"/>
            <a:ext cx="2129729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Tw Cen MT" panose="020B0602020104020603" pitchFamily="34" charset="0"/>
              </a:rPr>
              <a:t>FDOT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Tw Cen MT" panose="020B0602020104020603" pitchFamily="34" charset="0"/>
              </a:rPr>
              <a:t>(Rural Area Direct Recipient)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53264395"/>
              </p:ext>
            </p:extLst>
          </p:nvPr>
        </p:nvGraphicFramePr>
        <p:xfrm>
          <a:off x="1346696" y="171448"/>
          <a:ext cx="10962167" cy="6515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41FBDC52-2A89-4D9B-B8DD-951483A2C0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230242"/>
              </p:ext>
            </p:extLst>
          </p:nvPr>
        </p:nvGraphicFramePr>
        <p:xfrm>
          <a:off x="1856914" y="1226934"/>
          <a:ext cx="9573086" cy="5142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9490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Eligible Project Types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200" y="915351"/>
            <a:ext cx="11760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1. </a:t>
            </a:r>
            <a:r>
              <a:rPr lang="en-US" sz="28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Vanpool Program</a:t>
            </a:r>
          </a:p>
          <a:p>
            <a:pPr marL="342900" lvl="0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latin typeface="Gill Sans MT" panose="020B0502020104020203" pitchFamily="34" charset="0"/>
                <a:cs typeface="Arial" panose="020B0604020202020204" pitchFamily="34" charset="0"/>
              </a:rPr>
              <a:t>LYNX leases the vehicle(s) to your agency to improve mobility of seniors and individuals with disabilities</a:t>
            </a:r>
          </a:p>
          <a:p>
            <a:pPr lvl="0">
              <a:defRPr/>
            </a:pPr>
            <a:endParaRPr lang="en-US" sz="1400" dirty="0"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28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2. Section 5310 Operating Funds</a:t>
            </a:r>
          </a:p>
          <a:p>
            <a:pPr marL="342900" lvl="0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latin typeface="Gill Sans MT" panose="020B0502020104020203" pitchFamily="34" charset="0"/>
                <a:cs typeface="Arial" panose="020B0604020202020204" pitchFamily="34" charset="0"/>
              </a:rPr>
              <a:t>Limited operating funds, directly associated with the  provision of transportation services meeting 5310 program objectives (salaries, fringe benefits, fuel expenses, etc.)</a:t>
            </a:r>
          </a:p>
          <a:p>
            <a:pPr marL="342900" lvl="0" indent="-342900">
              <a:buFont typeface="Courier New" panose="02070309020205020404" pitchFamily="49" charset="0"/>
              <a:buChar char="o"/>
              <a:defRPr/>
            </a:pPr>
            <a:endParaRPr lang="en-US" sz="2400" b="1" dirty="0"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28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3. Vehicle Transfers</a:t>
            </a:r>
          </a:p>
          <a:p>
            <a:pPr marL="342900" lvl="0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latin typeface="Gill Sans MT" panose="020B0502020104020203" pitchFamily="34" charset="0"/>
                <a:cs typeface="Arial" panose="020B0604020202020204" pitchFamily="34" charset="0"/>
              </a:rPr>
              <a:t>LYNX may have retired vehicles available to be transferred to agencies for uses in-line with the Section 5310 requirements</a:t>
            </a:r>
          </a:p>
          <a:p>
            <a:pPr lvl="0">
              <a:defRPr/>
            </a:pPr>
            <a:endParaRPr lang="en-US" sz="2000" b="1" dirty="0"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8A042-E0D3-4D95-A85E-BA1A7F910FF7}"/>
              </a:ext>
            </a:extLst>
          </p:cNvPr>
          <p:cNvSpPr txBox="1"/>
          <p:nvPr/>
        </p:nvSpPr>
        <p:spPr>
          <a:xfrm>
            <a:off x="215900" y="6171294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See Application Manual for 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12348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LYNX Section 5310 Program Priorities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302" y="1053977"/>
            <a:ext cx="1153869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DE28B7"/>
              </a:buClr>
              <a:defRPr/>
            </a:pPr>
            <a:r>
              <a:rPr lang="en-US" sz="2800" b="1" u="sng" dirty="0">
                <a:solidFill>
                  <a:srgbClr val="A71568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Vanpool vehicles are the highest priority for this grant opportunity</a:t>
            </a:r>
            <a:endParaRPr lang="en-US" sz="2800" b="1" u="sng" dirty="0">
              <a:solidFill>
                <a:srgbClr val="A71568"/>
              </a:solidFill>
              <a:latin typeface="Gill Sans MT" panose="020B0502020104020203" pitchFamily="34" charset="0"/>
            </a:endParaRPr>
          </a:p>
          <a:p>
            <a:pPr lvl="0" algn="ctr">
              <a:buClr>
                <a:srgbClr val="DE28B7"/>
              </a:buClr>
              <a:defRPr/>
            </a:pPr>
            <a:endParaRPr lang="en-US" sz="1100" dirty="0"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en-US" sz="2800" dirty="0">
                <a:latin typeface="Gill Sans MT" panose="020B0502020104020203" pitchFamily="34" charset="0"/>
                <a:cs typeface="Arial" panose="020B0604020202020204" pitchFamily="34" charset="0"/>
              </a:rPr>
              <a:t>Additional priorities:</a:t>
            </a:r>
          </a:p>
          <a:p>
            <a:pPr marL="1188713" lvl="2" indent="-457200">
              <a:buFont typeface="Courier New" panose="02070309020205020404" pitchFamily="49" charset="0"/>
              <a:buChar char="o"/>
              <a:defRPr/>
            </a:pPr>
            <a:r>
              <a:rPr lang="en-US" sz="2800" dirty="0">
                <a:latin typeface="Gill Sans MT" panose="020B0502020104020203" pitchFamily="34" charset="0"/>
                <a:cs typeface="Arial" panose="020B0604020202020204" pitchFamily="34" charset="0"/>
              </a:rPr>
              <a:t>Maximizing transportation resources available to seniors and individuals with disabilities in the Urbanized Orlando and Kissimmee areas.</a:t>
            </a:r>
          </a:p>
          <a:p>
            <a:pPr marL="1188713" lvl="2" indent="-457200">
              <a:buFont typeface="Courier New" panose="02070309020205020404" pitchFamily="49" charset="0"/>
              <a:buChar char="o"/>
              <a:defRPr/>
            </a:pPr>
            <a:r>
              <a:rPr lang="en-US" sz="2800" dirty="0">
                <a:latin typeface="Gill Sans MT" panose="020B0502020104020203" pitchFamily="34" charset="0"/>
                <a:cs typeface="Arial" panose="020B0604020202020204" pitchFamily="34" charset="0"/>
              </a:rPr>
              <a:t>Providing for the special needs of seniors and individuals with disabilities for whom transportation services are unavailable, insufficient or inappropriate.</a:t>
            </a:r>
          </a:p>
        </p:txBody>
      </p:sp>
      <p:sp>
        <p:nvSpPr>
          <p:cNvPr id="3" name="Rectangle 2"/>
          <p:cNvSpPr/>
          <p:nvPr/>
        </p:nvSpPr>
        <p:spPr>
          <a:xfrm>
            <a:off x="-457200" y="5238455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>
                <a:solidFill>
                  <a:srgbClr val="A71568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Funding is available for 1 year</a:t>
            </a:r>
          </a:p>
        </p:txBody>
      </p:sp>
    </p:spTree>
    <p:extLst>
      <p:ext uri="{BB962C8B-B14F-4D97-AF65-F5344CB8AC3E}">
        <p14:creationId xmlns:p14="http://schemas.microsoft.com/office/powerpoint/2010/main" val="43140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Vanpool Program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65666" y="1005655"/>
            <a:ext cx="11035734" cy="3452367"/>
            <a:chOff x="1312077" y="752971"/>
            <a:chExt cx="11032202" cy="3452367"/>
          </a:xfrm>
        </p:grpSpPr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1349599" y="752971"/>
              <a:ext cx="10994680" cy="2042484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274313" indent="-274313" algn="l" defTabSz="914377" rtl="0" eaLnBrk="1" latinLnBrk="0" hangingPunct="1">
                <a:lnSpc>
                  <a:spcPct val="9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8626" indent="-228594" algn="l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2939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97253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25847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54441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83035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1630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40224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LYNX Agency Vanpool - $690* per vehicle, per month (includes Maintenance, Insurance and Roadside Assistance). </a:t>
              </a:r>
              <a:endParaRPr lang="en-US" sz="1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endParaRPr>
            </a:p>
            <a:p>
              <a:pPr marL="744213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If agency provides insurance (with Enterprise approval) - $525* per vehicle, per month</a:t>
              </a:r>
            </a:p>
            <a:p>
              <a:pPr marL="744213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b="1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Rate subject to change</a:t>
              </a: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1312077" y="2162854"/>
              <a:ext cx="7983155" cy="2042484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274313" indent="-274313" algn="l" defTabSz="914377" rtl="0" eaLnBrk="1" latinLnBrk="0" hangingPunct="1">
                <a:lnSpc>
                  <a:spcPct val="9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8626" indent="-228594" algn="l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2939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97253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25847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54441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83035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1630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40224" indent="-228594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69900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Current vehicle models available</a:t>
              </a:r>
            </a:p>
            <a:p>
              <a:pPr marL="920750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10 Passenger Ford Transit van</a:t>
              </a:r>
            </a:p>
            <a:p>
              <a:pPr marL="920750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12 Passenger ADA Turtle Top van </a:t>
              </a:r>
            </a:p>
            <a:p>
              <a:pPr marL="920750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15 Passenger Ford Transit van</a:t>
              </a:r>
            </a:p>
            <a:p>
              <a:pPr marL="920750" lvl="1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z="1800" i="1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Specific floorplan requests to suit your operations will be considered</a:t>
              </a:r>
              <a:endParaRPr lang="en-US" sz="28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endParaRPr>
            </a:p>
            <a:p>
              <a:pPr marL="469900" indent="-45720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Managed by LYNX Contractor Enterprise </a:t>
              </a:r>
            </a:p>
            <a:p>
              <a:pPr marL="463550" lvl="1" indent="0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endParaRPr lang="en-US" sz="28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endParaRPr>
            </a:p>
            <a:p>
              <a:pPr marL="463550" lvl="1" indent="0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endParaRPr lang="en-US" sz="28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696433" y="2509762"/>
            <a:ext cx="4168131" cy="1854036"/>
            <a:chOff x="7889519" y="4630578"/>
            <a:chExt cx="4168131" cy="1854036"/>
          </a:xfrm>
        </p:grpSpPr>
        <p:sp>
          <p:nvSpPr>
            <p:cNvPr id="10" name="Rectangle 9"/>
            <p:cNvSpPr/>
            <p:nvPr/>
          </p:nvSpPr>
          <p:spPr>
            <a:xfrm>
              <a:off x="7889519" y="4630578"/>
              <a:ext cx="4168131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defRPr/>
              </a:pPr>
              <a:r>
                <a:rPr lang="en-US" sz="8000" b="1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A71568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latin typeface="Gill Sans MT" panose="020B0502020104020203" pitchFamily="34" charset="0"/>
                </a:rPr>
                <a:t>50 / 50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14919" y="5838283"/>
              <a:ext cx="37318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700" algn="ctr">
                <a:defRPr/>
              </a:pPr>
              <a:r>
                <a:rPr lang="en-US" sz="1600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*</a:t>
              </a:r>
              <a:r>
                <a:rPr lang="en-US" spc="-25" dirty="0">
                  <a:solidFill>
                    <a:prstClr val="black"/>
                  </a:solidFill>
                  <a:latin typeface="Gill Sans MT" panose="020B0502020104020203" pitchFamily="34" charset="0"/>
                  <a:cs typeface="Times New Roman" panose="02020603050405020304" pitchFamily="18" charset="0"/>
                </a:rPr>
                <a:t>Additional agency costs include fuel, tolls, or parking if applicable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6853519-EFBF-43BC-82AC-1CC6DE9DAA0D}"/>
              </a:ext>
            </a:extLst>
          </p:cNvPr>
          <p:cNvSpPr/>
          <p:nvPr/>
        </p:nvSpPr>
        <p:spPr>
          <a:xfrm>
            <a:off x="7914551" y="2679618"/>
            <a:ext cx="3731897" cy="1676400"/>
          </a:xfrm>
          <a:prstGeom prst="rect">
            <a:avLst/>
          </a:prstGeom>
          <a:noFill/>
          <a:ln>
            <a:solidFill>
              <a:srgbClr val="BB17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85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Operating Program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817336" y="702370"/>
            <a:ext cx="4291127" cy="893871"/>
          </a:xfrm>
          <a:prstGeom prst="rect">
            <a:avLst/>
          </a:prstGeom>
          <a:solidFill>
            <a:schemeClr val="accent3">
              <a:lumMod val="40000"/>
              <a:lumOff val="60000"/>
              <a:alpha val="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u="sng" dirty="0">
                <a:solidFill>
                  <a:srgbClr val="A71568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Operating</a:t>
            </a:r>
          </a:p>
        </p:txBody>
      </p:sp>
      <p:pic>
        <p:nvPicPr>
          <p:cNvPr id="2052" name="Picture 4" descr="Modern Transportation Images, Stock Photos &amp;amp; Vectors | Shutterstock">
            <a:extLst>
              <a:ext uri="{FF2B5EF4-FFF2-40B4-BE49-F238E27FC236}">
                <a16:creationId xmlns:a16="http://schemas.microsoft.com/office/drawing/2014/main" id="{17B07AF8-F95A-48F4-B402-2F4608AF2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5"/>
          <a:stretch/>
        </p:blipFill>
        <p:spPr bwMode="auto">
          <a:xfrm>
            <a:off x="428625" y="1219200"/>
            <a:ext cx="4410075" cy="247804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16F0AE2-A62D-45B2-B826-D296D7CDA1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0672637"/>
              </p:ext>
            </p:extLst>
          </p:nvPr>
        </p:nvGraphicFramePr>
        <p:xfrm>
          <a:off x="5410200" y="1557208"/>
          <a:ext cx="5105400" cy="3521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6F6F6AF-EC00-484E-A761-9AED810E2783}"/>
              </a:ext>
            </a:extLst>
          </p:cNvPr>
          <p:cNvSpPr txBox="1"/>
          <p:nvPr/>
        </p:nvSpPr>
        <p:spPr>
          <a:xfrm>
            <a:off x="212724" y="5585466"/>
            <a:ext cx="115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This is a reimbursement grant. LYNX will reimburse 50% of Transportation Operating expenses incurred during period of award.  All agencies must provide back up documentation for expenses to receive reimbursement</a:t>
            </a:r>
            <a:r>
              <a:rPr lang="en-US" dirty="0"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1457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Vehicle Transfers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12097-ED98-4A5E-9B6B-AEC6A136882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551" y="1143000"/>
            <a:ext cx="116148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LYNX may have retired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vehicles available to be transferred to agencies for uses in-line with Section 5310 requirements</a:t>
            </a:r>
          </a:p>
          <a:p>
            <a:pPr marL="914400" lvl="1" indent="-457200">
              <a:buFont typeface="Courier New" panose="02070309020205020404" pitchFamily="49" charset="0"/>
              <a:buChar char="o"/>
              <a:defRPr/>
            </a:pPr>
            <a:r>
              <a:rPr lang="en-US" sz="2000" noProof="0" dirty="0">
                <a:solidFill>
                  <a:prstClr val="black"/>
                </a:solidFill>
                <a:latin typeface="Gill Sans MT" panose="020B0502020104020203"/>
              </a:rPr>
              <a:t>100,000 + mileage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Agency is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responsible for operating vehicle for at least one year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Agency </a:t>
            </a:r>
            <a:r>
              <a:rPr lang="en-US" sz="2400" dirty="0">
                <a:solidFill>
                  <a:prstClr val="black"/>
                </a:solidFill>
                <a:latin typeface="Gill Sans MT" panose="020B0502020104020203"/>
              </a:rPr>
              <a:t>is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responsible for covering all associated operating expenses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Gill Sans MT" panose="020B0502020104020203"/>
              </a:rPr>
              <a:t>Reporting requirements for one year after vehicle is received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574456-E33A-48CE-B475-33915E19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413292"/>
            <a:ext cx="5620999" cy="24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Award Requirements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7976" y="984649"/>
            <a:ext cx="11215624" cy="569078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12700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Regional Coordination Efforts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0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Times New Roman" panose="02020603050405020304" pitchFamily="18" charset="0"/>
              </a:rPr>
              <a:t>LYNX’s Human Services Transportation Plan (HSTP)</a:t>
            </a:r>
            <a:endParaRPr lang="en-US" sz="2400" b="1" u="sng" dirty="0">
              <a:solidFill>
                <a:srgbClr val="A71568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Reporting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Monthly operating data submissions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Monthly Invoices 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Quarterly progress reports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CTC Reporting and Annual Inspection</a:t>
            </a:r>
            <a:endParaRPr lang="en-US" sz="2400" b="1" u="sng" dirty="0">
              <a:solidFill>
                <a:srgbClr val="A71568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Reviews and Oversight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Record Keeping and Audits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Virtual Desktop Reviews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Pre and Post-Award Monitoring </a:t>
            </a:r>
            <a:endParaRPr lang="en-US" sz="2400" b="1" u="sng" dirty="0">
              <a:solidFill>
                <a:srgbClr val="A71568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b="1" u="sng" dirty="0">
                <a:solidFill>
                  <a:srgbClr val="A71568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Vehicle Use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Vehicle maintenance requirements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solidFill>
                  <a:prstClr val="black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Transport seniors and individuals with disabilities</a:t>
            </a: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solidFill>
                <a:prstClr val="black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55600" lvl="0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solidFill>
                <a:prstClr val="black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endParaRPr kumimoji="0" lang="en-US" sz="1000" b="1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91200" y="1023722"/>
            <a:ext cx="396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000" b="1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ea typeface="+mn-ea"/>
              <a:cs typeface="Times New Roman" panose="02020603050405020304" pitchFamily="18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000" b="1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39BECF-F95B-4815-B785-6BC7B0E59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692961"/>
            <a:ext cx="4509192" cy="34720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0279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4B9E1-9C4F-4999-8E0A-BC5DD9A4C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Checklist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BC6F84A-A3E0-422A-BA37-D7F87A1CC4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771834"/>
              </p:ext>
            </p:extLst>
          </p:nvPr>
        </p:nvGraphicFramePr>
        <p:xfrm>
          <a:off x="273694" y="1143000"/>
          <a:ext cx="11644612" cy="35641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9604">
                  <a:extLst>
                    <a:ext uri="{9D8B030D-6E8A-4147-A177-3AD203B41FA5}">
                      <a16:colId xmlns:a16="http://schemas.microsoft.com/office/drawing/2014/main" val="4108507966"/>
                    </a:ext>
                  </a:extLst>
                </a:gridCol>
                <a:gridCol w="2537778">
                  <a:extLst>
                    <a:ext uri="{9D8B030D-6E8A-4147-A177-3AD203B41FA5}">
                      <a16:colId xmlns:a16="http://schemas.microsoft.com/office/drawing/2014/main" val="567080200"/>
                    </a:ext>
                  </a:extLst>
                </a:gridCol>
                <a:gridCol w="5417230">
                  <a:extLst>
                    <a:ext uri="{9D8B030D-6E8A-4147-A177-3AD203B41FA5}">
                      <a16:colId xmlns:a16="http://schemas.microsoft.com/office/drawing/2014/main" val="2582239267"/>
                    </a:ext>
                  </a:extLst>
                </a:gridCol>
              </a:tblGrid>
              <a:tr h="54656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MT" panose="020B0502020104020203" pitchFamily="34" charset="0"/>
                        </a:rPr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MT" panose="020B0502020104020203" pitchFamily="34" charset="0"/>
                        </a:rPr>
                        <a:t>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Gill Sans MT" panose="020B0502020104020203" pitchFamily="34" charset="0"/>
                        </a:rPr>
                        <a:t>Additional Info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5982"/>
                  </a:ext>
                </a:extLst>
              </a:tr>
              <a:tr h="47683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Application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November 11,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Contact Emily Davis - </a:t>
                      </a:r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edavis@golynx.com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65948"/>
                  </a:ext>
                </a:extLst>
              </a:tr>
              <a:tr h="47683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Coordination with CTC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November 11,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Contact Selita Stubbs – </a:t>
                      </a:r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sstubbs@golynx.com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105653"/>
                  </a:ext>
                </a:extLst>
              </a:tr>
              <a:tr h="633362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Secured Portal Link Request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November 18,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Applications can only be submitted through Link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91718"/>
                  </a:ext>
                </a:extLst>
              </a:tr>
              <a:tr h="47683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Application Submission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November 23,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Link expires at 5:01 PM – no exceptions!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85829"/>
                  </a:ext>
                </a:extLst>
              </a:tr>
              <a:tr h="47683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Cone of Silence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TBD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Application submission – Letters of Intent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90162"/>
                  </a:ext>
                </a:extLst>
              </a:tr>
              <a:tr h="476835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Recommendation to Award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Winter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Gill Sans MT" panose="020B0502020104020203" pitchFamily="34" charset="0"/>
                        </a:rPr>
                        <a:t>LYNX Board of Directors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4836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7F653-4C4E-49DB-9E15-F48315551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65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Project Selection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934829"/>
            <a:ext cx="110109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LYNX will provide a multi-agency evaluation committee access to the applications and the evaluation criteria.  It will be up to the evaluators to read the applications and score them accordingly.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400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1270000" lvl="2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Documents (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15 points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  <a:p>
            <a:pPr marL="1270000" lvl="2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Budget (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25 points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  <a:p>
            <a:pPr marL="1270000" lvl="2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System Description (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14 points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  <a:p>
            <a:pPr marL="1270000" lvl="2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Proposed Project Description (</a:t>
            </a:r>
            <a:r>
              <a:rPr lang="en-US" sz="2400" spc="-25" noProof="0" dirty="0">
                <a:highlight>
                  <a:srgbClr val="FFFF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30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 points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  <a:p>
            <a:pPr marL="1270000" lvl="2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Overall Impression (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16 max points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  <a:p>
            <a:pPr marL="927100" lvl="2">
              <a:defRPr/>
            </a:pPr>
            <a:r>
              <a:rPr lang="en-US" sz="24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    </a:t>
            </a:r>
            <a:r>
              <a:rPr kumimoji="0" lang="en-US" sz="2400" i="1" u="none" strike="noStrike" kern="1200" cap="none" spc="-25" normalizeH="0" baseline="0" noProof="0" dirty="0">
                <a:ln>
                  <a:noFill/>
                </a:ln>
                <a:effectLst/>
                <a:highlight>
                  <a:srgbClr val="F7BFDF"/>
                </a:highlight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Max Score: 100 points</a:t>
            </a:r>
          </a:p>
          <a:p>
            <a:pPr marL="812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400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Internal LYNX staff will be responsible for </a:t>
            </a:r>
            <a:r>
              <a:rPr lang="en-US" sz="2400" spc="-25" noProof="0" dirty="0">
                <a:latin typeface="Gill Sans MT" panose="020B0502020104020203" pitchFamily="34" charset="0"/>
                <a:cs typeface="Times New Roman" panose="02020603050405020304" pitchFamily="18" charset="0"/>
              </a:rPr>
              <a:t>two</a:t>
            </a: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 rankings: </a:t>
            </a:r>
          </a:p>
          <a:p>
            <a:pPr marL="812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Prior Sub-recipient Risk Assessment </a:t>
            </a:r>
          </a:p>
          <a:p>
            <a:pPr marL="812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4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Application Fact Sheet</a:t>
            </a:r>
            <a:endParaRPr kumimoji="0" lang="en-US" sz="2400" i="0" u="none" strike="noStrike" kern="1200" cap="none" spc="-25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9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Tips and Tricks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" y="1093847"/>
            <a:ext cx="11684000" cy="4944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lvl="0" indent="-457200">
              <a:spcAft>
                <a:spcPts val="16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US" sz="2200" i="0" u="none" strike="noStrike" kern="1200" cap="none" spc="-25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cs typeface="Times New Roman" panose="02020603050405020304" pitchFamily="18" charset="0"/>
              </a:rPr>
              <a:t>Maps requested must be in </a:t>
            </a:r>
            <a:r>
              <a:rPr lang="en-US" sz="2200" spc="-25" dirty="0">
                <a:solidFill>
                  <a:srgbClr val="A71568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COLOR</a:t>
            </a:r>
          </a:p>
          <a:p>
            <a:pPr marL="469900" lvl="0" indent="-457200">
              <a:buFont typeface="Courier New" panose="02070309020205020404" pitchFamily="49" charset="0"/>
              <a:buChar char="o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Provide two copies of required Forms:</a:t>
            </a:r>
          </a:p>
          <a:p>
            <a:pPr marL="927100" lvl="1" indent="-457200">
              <a:buFont typeface="+mj-lt"/>
              <a:buAutoNum type="arabicPeriod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Excel Format </a:t>
            </a:r>
          </a:p>
          <a:p>
            <a:pPr marL="927100" lvl="1" indent="-457200">
              <a:buFont typeface="+mj-lt"/>
              <a:buAutoNum type="arabicPeriod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PDF Format </a:t>
            </a:r>
            <a:r>
              <a:rPr lang="en-US" sz="2200" i="1" u="sng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Signed </a:t>
            </a:r>
          </a:p>
          <a:p>
            <a:pPr marL="469900" lvl="1">
              <a:defRPr/>
            </a:pPr>
            <a:endParaRPr lang="en-US" sz="1200" i="1" u="sng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The Authorized Representative signing forms </a:t>
            </a:r>
            <a:r>
              <a:rPr lang="en-US" sz="2200" i="1" u="sng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must</a:t>
            </a: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 be the same person designated in the Board Resolution</a:t>
            </a:r>
          </a:p>
          <a:p>
            <a:pPr marL="12700">
              <a:defRPr/>
            </a:pPr>
            <a:endParaRPr lang="en-US" sz="12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Read the LYNX Transportation Disadvantaged Service Plan for Exhibit C</a:t>
            </a:r>
          </a:p>
          <a:p>
            <a:pPr marL="12700">
              <a:defRPr/>
            </a:pPr>
            <a:endParaRPr lang="en-US" sz="12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Do not copy and paste old applications – show program growth </a:t>
            </a: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endParaRPr lang="en-US" sz="1200" i="1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r>
              <a:rPr lang="en-US" sz="22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See the new SF-424 guide for directions </a:t>
            </a:r>
            <a:br>
              <a:rPr lang="en-US" sz="2200" b="1" spc="-25" dirty="0">
                <a:latin typeface="Gill Sans MT" panose="020B0502020104020203" pitchFamily="34" charset="0"/>
                <a:cs typeface="Times New Roman" panose="02020603050405020304" pitchFamily="18" charset="0"/>
              </a:rPr>
            </a:br>
            <a:endParaRPr lang="en-US" sz="2200" b="1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indent="-457200">
              <a:buFont typeface="Courier New" panose="02070309020205020404" pitchFamily="49" charset="0"/>
              <a:buChar char="o"/>
              <a:defRPr/>
            </a:pPr>
            <a:endParaRPr lang="en-US" sz="2200" b="1" i="1" u="sng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7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45" y="457200"/>
            <a:ext cx="10160000" cy="411162"/>
          </a:xfrm>
        </p:spPr>
        <p:txBody>
          <a:bodyPr/>
          <a:lstStyle/>
          <a:p>
            <a:r>
              <a:rPr lang="en-US" sz="4000" dirty="0"/>
              <a:t>Required Excel Documents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B410CF-AF37-42F8-9553-9B70F969F527}"/>
              </a:ext>
            </a:extLst>
          </p:cNvPr>
          <p:cNvSpPr txBox="1"/>
          <p:nvPr/>
        </p:nvSpPr>
        <p:spPr>
          <a:xfrm>
            <a:off x="228600" y="868362"/>
            <a:ext cx="11734800" cy="694110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12700" lvl="0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1: Annual Operating Data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Support for Budget and Fact Sheet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Data from July 1, 2021 – June 30, 2022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Verifiable data – consistency with AOR preferred if applicable 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12700" lvl="0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2: Funding Request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Vanpool vehicles - only12 passenger vehicles have wheelchair access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Unit cost the same regardless of vehicle type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Operating assistance requests must comply with Grant Manual Eligible Projects Section</a:t>
            </a:r>
          </a:p>
          <a:p>
            <a:pPr marL="355600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Grant request - 50% of the Total Project Cost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3:  Local Match</a:t>
            </a:r>
          </a:p>
          <a:p>
            <a:pPr marL="469900" lvl="1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3:  Local Match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Sources and amounts for the Local Match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Other funds received for transportation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Local Cash Contribution amount from Form 2 must match Total Local Match</a:t>
            </a:r>
          </a:p>
          <a:p>
            <a:pPr marL="469900" lvl="1"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4: Fact Sheet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1st column - Form 1auto-populates 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2nd column - calculations 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3rd column - projections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endParaRPr lang="en-US" sz="2000" spc="-25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69900" lvl="1"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Form 5:  Vehicle Inventory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Current vehicle inventory</a:t>
            </a:r>
          </a:p>
          <a:p>
            <a:pPr marL="812800" lvl="1" indent="-342900">
              <a:buFont typeface="Courier New" panose="02070309020205020404" pitchFamily="49" charset="0"/>
              <a:buChar char="o"/>
              <a:defRPr/>
            </a:pPr>
            <a:r>
              <a:rPr lang="en-US" sz="2000" spc="-25" dirty="0">
                <a:latin typeface="Gill Sans MT" panose="020B0502020104020203" pitchFamily="34" charset="0"/>
                <a:cs typeface="Times New Roman" panose="02020603050405020304" pitchFamily="18" charset="0"/>
              </a:rPr>
              <a:t>Anticipated/requested vehicles</a:t>
            </a:r>
          </a:p>
        </p:txBody>
      </p:sp>
    </p:spTree>
    <p:extLst>
      <p:ext uri="{BB962C8B-B14F-4D97-AF65-F5344CB8AC3E}">
        <p14:creationId xmlns:p14="http://schemas.microsoft.com/office/powerpoint/2010/main" val="873807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Application Submission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4797" y="1371600"/>
            <a:ext cx="111224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prstClr val="black"/>
                </a:solidFill>
                <a:latin typeface="Gill Sans MT" panose="020B0502020104020203" pitchFamily="34" charset="0"/>
              </a:rPr>
              <a:t>Application must submitted via the Secured Portal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1200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3200" dirty="0">
                <a:solidFill>
                  <a:prstClr val="black"/>
                </a:solidFill>
                <a:latin typeface="Gill Sans MT" panose="020B0502020104020203" pitchFamily="34" charset="0"/>
              </a:rPr>
              <a:t>Secured Portal Link request deadline: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pt-BR" sz="3200" b="1" i="1" dirty="0">
                <a:solidFill>
                  <a:prstClr val="black"/>
                </a:solidFill>
                <a:latin typeface="Gill Sans MT" panose="020B0502020104020203" pitchFamily="34" charset="0"/>
              </a:rPr>
              <a:t>November 18, 2022 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pt-BR" sz="3200" dirty="0">
                <a:solidFill>
                  <a:prstClr val="black"/>
                </a:solidFill>
                <a:latin typeface="Gill Sans MT" panose="020B0502020104020203" pitchFamily="34" charset="0"/>
              </a:rPr>
              <a:t>Contact Emily Davis  </a:t>
            </a:r>
            <a:r>
              <a:rPr lang="pt-BR" sz="3200" u="sng" dirty="0">
                <a:solidFill>
                  <a:prstClr val="black"/>
                </a:solidFill>
                <a:latin typeface="Gill Sans MT" panose="020B0502020104020203" pitchFamily="34" charset="0"/>
                <a:hlinkClick r:id="rId2"/>
              </a:rPr>
              <a:t>edavis@golynx.com</a:t>
            </a:r>
            <a:endParaRPr lang="pt-BR" sz="3200" u="sng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lvl="2"/>
            <a:endParaRPr lang="pt-BR" sz="1200" u="sng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3200" b="1" dirty="0">
                <a:solidFill>
                  <a:prstClr val="black"/>
                </a:solidFill>
                <a:latin typeface="Gill Sans MT" panose="020B0502020104020203" pitchFamily="34" charset="0"/>
              </a:rPr>
              <a:t>Application Submission Deadline: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pt-BR" sz="3200" b="1" i="1" dirty="0">
                <a:solidFill>
                  <a:prstClr val="black"/>
                </a:solidFill>
                <a:highlight>
                  <a:srgbClr val="FFFF00"/>
                </a:highlight>
                <a:latin typeface="Gill Sans MT" panose="020B0502020104020203" pitchFamily="34" charset="0"/>
              </a:rPr>
              <a:t>November 23, 2022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pt-BR" sz="3200" dirty="0">
                <a:solidFill>
                  <a:prstClr val="black"/>
                </a:solidFill>
                <a:latin typeface="Gill Sans MT" panose="020B0502020104020203" pitchFamily="34" charset="0"/>
              </a:rPr>
              <a:t>We reccomend to submit at least 24 hours in advance </a:t>
            </a:r>
          </a:p>
          <a:p>
            <a:pPr marL="914400" lvl="1" indent="-457200">
              <a:buClr>
                <a:srgbClr val="EC018C"/>
              </a:buClr>
              <a:buFont typeface="Courier New" panose="02070309020205020404" pitchFamily="49" charset="0"/>
              <a:buChar char="o"/>
            </a:pPr>
            <a:endParaRPr lang="pt-BR" sz="32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451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Contact 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3915" y="957488"/>
            <a:ext cx="11671658" cy="1482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EC018C"/>
              </a:buClr>
            </a:pPr>
            <a:r>
              <a:rPr lang="en-US" sz="3200" dirty="0">
                <a:solidFill>
                  <a:prstClr val="black"/>
                </a:solidFill>
                <a:latin typeface="Gill Sans MT" panose="020B0502020104020203" pitchFamily="34" charset="0"/>
              </a:rPr>
              <a:t>If you are interested in applying to LYNX for Section 5310 funding, or would like more information on the program, please contact us at:</a:t>
            </a:r>
            <a:endParaRPr lang="en-US" sz="28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2303" y="2549948"/>
            <a:ext cx="8607394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v-SE" sz="1100" u="sng" dirty="0">
              <a:latin typeface="Gill Sans MT" panose="020B0502020104020203" pitchFamily="34" charset="0"/>
            </a:endParaRPr>
          </a:p>
          <a:p>
            <a:pPr algn="ctr"/>
            <a:r>
              <a:rPr lang="sv-SE" sz="3200" b="1" dirty="0">
                <a:solidFill>
                  <a:srgbClr val="A71568"/>
                </a:solidFill>
                <a:latin typeface="Gill Sans MT" panose="020B0502020104020203" pitchFamily="34" charset="0"/>
              </a:rPr>
              <a:t>Emily Davis – 5310 Grant Representative </a:t>
            </a:r>
          </a:p>
          <a:p>
            <a:pPr algn="ctr"/>
            <a:r>
              <a:rPr lang="sv-SE" sz="2800" dirty="0">
                <a:solidFill>
                  <a:srgbClr val="A71568"/>
                </a:solidFill>
                <a:latin typeface="Gill Sans MT" panose="020B0502020104020203" pitchFamily="34" charset="0"/>
              </a:rPr>
              <a:t>Human Services Transportation Analyst</a:t>
            </a:r>
          </a:p>
          <a:p>
            <a:pPr algn="ctr"/>
            <a:r>
              <a:rPr lang="sv-SE" sz="2800" u="sng" dirty="0">
                <a:solidFill>
                  <a:srgbClr val="A71568"/>
                </a:solidFill>
                <a:latin typeface="Gill Sans MT" panose="020B05020201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edavis@golynx.com</a:t>
            </a:r>
            <a:r>
              <a:rPr lang="sv-SE" sz="2800" u="sng" dirty="0">
                <a:solidFill>
                  <a:srgbClr val="A71568"/>
                </a:solidFill>
                <a:latin typeface="Gill Sans MT" panose="020B0502020104020203" pitchFamily="34" charset="0"/>
              </a:rPr>
              <a:t>  </a:t>
            </a:r>
          </a:p>
          <a:p>
            <a:pPr algn="ctr"/>
            <a:endParaRPr lang="sv-SE" sz="2800" u="sng" dirty="0">
              <a:solidFill>
                <a:srgbClr val="A71568"/>
              </a:solidFill>
              <a:latin typeface="Gill Sans MT" panose="020B0502020104020203" pitchFamily="34" charset="0"/>
            </a:endParaRPr>
          </a:p>
          <a:p>
            <a:pPr algn="ctr"/>
            <a:r>
              <a:rPr lang="sv-SE" sz="3200" b="1" dirty="0">
                <a:solidFill>
                  <a:srgbClr val="A71568"/>
                </a:solidFill>
                <a:latin typeface="Gill Sans MT" panose="020B0502020104020203" pitchFamily="34" charset="0"/>
              </a:rPr>
              <a:t>Selita Stubbs – CTC Representative</a:t>
            </a:r>
          </a:p>
          <a:p>
            <a:pPr algn="ctr"/>
            <a:r>
              <a:rPr lang="sv-SE" sz="2800" dirty="0">
                <a:solidFill>
                  <a:srgbClr val="A71568"/>
                </a:solidFill>
                <a:latin typeface="Gill Sans MT" panose="020B0502020104020203" pitchFamily="34" charset="0"/>
              </a:rPr>
              <a:t>Senior Manager of Mobility Services</a:t>
            </a:r>
          </a:p>
          <a:p>
            <a:pPr algn="ctr"/>
            <a:r>
              <a:rPr lang="sv-SE" sz="2800" u="sng" dirty="0">
                <a:solidFill>
                  <a:srgbClr val="A71568"/>
                </a:solidFill>
                <a:latin typeface="Gill Sans MT" panose="020B0502020104020203" pitchFamily="34" charset="0"/>
              </a:rPr>
              <a:t>SStubbs@golynx.com</a:t>
            </a:r>
          </a:p>
        </p:txBody>
      </p:sp>
    </p:spTree>
    <p:extLst>
      <p:ext uri="{BB962C8B-B14F-4D97-AF65-F5344CB8AC3E}">
        <p14:creationId xmlns:p14="http://schemas.microsoft.com/office/powerpoint/2010/main" val="3542733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AD770-DC11-4D83-83DA-6BB32A58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B7B870-1109-442F-8498-ECFA26CB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ED1190-F174-4086-AE48-5A94AC11B6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20" y="769771"/>
            <a:ext cx="5880359" cy="531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66495"/>
      </p:ext>
    </p:extLst>
  </p:cSld>
  <p:clrMapOvr>
    <a:masterClrMapping/>
  </p:clrMapOvr>
</p:sld>
</file>

<file path=ppt/theme/theme1.xml><?xml version="1.0" encoding="utf-8"?>
<a:theme xmlns:a="http://schemas.openxmlformats.org/drawingml/2006/main" name="LYNX Presentation Template_White_1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LYNX Presentation Template_White_1</Template>
  <TotalTime>5527</TotalTime>
  <Words>1013</Words>
  <Application>Microsoft Office PowerPoint</Application>
  <PresentationFormat>Widescreen</PresentationFormat>
  <Paragraphs>203</Paragraphs>
  <Slides>18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Gill Sans MT</vt:lpstr>
      <vt:lpstr>Times New Roman</vt:lpstr>
      <vt:lpstr>Tw Cen MT</vt:lpstr>
      <vt:lpstr>LYNX Presentation Template_White_1</vt:lpstr>
      <vt:lpstr>SECTION 5310 GRANT WEBINAR</vt:lpstr>
      <vt:lpstr>Housekeeping</vt:lpstr>
      <vt:lpstr>Section 5310</vt:lpstr>
      <vt:lpstr>Last Year’s Accomplishments </vt:lpstr>
      <vt:lpstr>Eligible Sub-recipients  Section 5310 </vt:lpstr>
      <vt:lpstr>Eligible Project Types</vt:lpstr>
      <vt:lpstr>LYNX Section 5310 Program Priorities</vt:lpstr>
      <vt:lpstr>Vanpool Program</vt:lpstr>
      <vt:lpstr>Operating Program</vt:lpstr>
      <vt:lpstr>Vehicle Transfers </vt:lpstr>
      <vt:lpstr>Award Requirements</vt:lpstr>
      <vt:lpstr>Checklist </vt:lpstr>
      <vt:lpstr>Project Selection</vt:lpstr>
      <vt:lpstr>Tips and Tricks </vt:lpstr>
      <vt:lpstr>Required Excel Documents </vt:lpstr>
      <vt:lpstr>Application Submission </vt:lpstr>
      <vt:lpstr>Contact 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Technical Administrator</dc:creator>
  <cp:lastModifiedBy>Emily Davis</cp:lastModifiedBy>
  <cp:revision>243</cp:revision>
  <cp:lastPrinted>2022-09-02T18:38:38Z</cp:lastPrinted>
  <dcterms:created xsi:type="dcterms:W3CDTF">2014-09-23T14:50:14Z</dcterms:created>
  <dcterms:modified xsi:type="dcterms:W3CDTF">2022-10-21T15:05:02Z</dcterms:modified>
</cp:coreProperties>
</file>