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311" r:id="rId2"/>
    <p:sldId id="300" r:id="rId3"/>
    <p:sldId id="268" r:id="rId4"/>
    <p:sldId id="275" r:id="rId5"/>
    <p:sldId id="282" r:id="rId6"/>
    <p:sldId id="312" r:id="rId7"/>
    <p:sldId id="305" r:id="rId8"/>
    <p:sldId id="280" r:id="rId9"/>
    <p:sldId id="287" r:id="rId10"/>
    <p:sldId id="306" r:id="rId11"/>
    <p:sldId id="276" r:id="rId12"/>
    <p:sldId id="298" r:id="rId13"/>
    <p:sldId id="309" r:id="rId14"/>
    <p:sldId id="310" r:id="rId15"/>
    <p:sldId id="277" r:id="rId16"/>
    <p:sldId id="308" r:id="rId17"/>
    <p:sldId id="30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017D"/>
    <a:srgbClr val="F3EBF3"/>
    <a:srgbClr val="E7D1E1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80" autoAdjust="0"/>
    <p:restoredTop sz="94674"/>
  </p:normalViewPr>
  <p:slideViewPr>
    <p:cSldViewPr showGuides="1">
      <p:cViewPr varScale="1">
        <p:scale>
          <a:sx n="108" d="100"/>
          <a:sy n="108" d="100"/>
        </p:scale>
        <p:origin x="1302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313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7C61C5-7D99-4710-B093-DD8B42EDD599}" type="doc">
      <dgm:prSet loTypeId="urn:microsoft.com/office/officeart/2005/8/layout/radial1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A8EE26D-4D6C-41C0-AC0A-1B42D57FAC3E}">
      <dgm:prSet phldrT="[Text]"/>
      <dgm:spPr>
        <a:xfrm>
          <a:off x="2629959" y="4569747"/>
          <a:ext cx="1795051" cy="1795051"/>
        </a:xfrm>
        <a:prstGeom prst="ellipse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b="1" dirty="0">
              <a:solidFill>
                <a:sysClr val="window" lastClr="FFFFFF"/>
              </a:solidFill>
              <a:latin typeface="Tw Cen MT" panose="020B0602020104020603" pitchFamily="34" charset="0"/>
              <a:ea typeface="+mn-ea"/>
              <a:cs typeface="+mn-cs"/>
            </a:rPr>
            <a:t>LYNX</a:t>
          </a:r>
          <a:endParaRPr lang="en-US" dirty="0">
            <a:solidFill>
              <a:sysClr val="window" lastClr="FFFFFF"/>
            </a:solidFill>
            <a:latin typeface="Tw Cen MT" panose="020B0602020104020603" pitchFamily="34" charset="0"/>
            <a:ea typeface="+mn-ea"/>
            <a:cs typeface="+mn-cs"/>
          </a:endParaRPr>
        </a:p>
      </dgm:t>
    </dgm:pt>
    <dgm:pt modelId="{69189759-661A-4641-AD78-AB5781639F77}" type="parTrans" cxnId="{B145E42A-D272-4AC4-9142-FC0878042A8D}">
      <dgm:prSet/>
      <dgm:spPr/>
      <dgm:t>
        <a:bodyPr/>
        <a:lstStyle/>
        <a:p>
          <a:endParaRPr lang="en-US"/>
        </a:p>
      </dgm:t>
    </dgm:pt>
    <dgm:pt modelId="{BF9A20CF-AFF9-48AC-AB73-5A585F74CA14}" type="sibTrans" cxnId="{B145E42A-D272-4AC4-9142-FC0878042A8D}">
      <dgm:prSet/>
      <dgm:spPr/>
      <dgm:t>
        <a:bodyPr/>
        <a:lstStyle/>
        <a:p>
          <a:endParaRPr lang="en-US"/>
        </a:p>
      </dgm:t>
    </dgm:pt>
    <dgm:pt modelId="{A6DD0238-F1CA-45C2-8A3B-62310334B63C}">
      <dgm:prSet phldrT="[Text]"/>
      <dgm:spPr>
        <a:xfrm>
          <a:off x="6917121" y="2012132"/>
          <a:ext cx="1795051" cy="1795051"/>
        </a:xfrm>
        <a:prstGeom prst="ellipse">
          <a:avLst/>
        </a:prstGeom>
        <a:solidFill>
          <a:srgbClr val="C8187D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b="0" dirty="0">
              <a:solidFill>
                <a:sysClr val="window" lastClr="FFFFFF"/>
              </a:solidFill>
              <a:latin typeface="Tw Cen MT" panose="020B0602020104020603" pitchFamily="34" charset="0"/>
              <a:ea typeface="+mn-ea"/>
              <a:cs typeface="+mn-cs"/>
            </a:rPr>
            <a:t>Community Transportation Coordinators</a:t>
          </a:r>
        </a:p>
      </dgm:t>
    </dgm:pt>
    <dgm:pt modelId="{797016CE-F7B2-4732-88F1-39F95C428A89}" type="parTrans" cxnId="{203E69BB-5E36-4AC7-BDC4-B65F19886337}">
      <dgm:prSet/>
      <dgm:spPr>
        <a:xfrm rot="19750844">
          <a:off x="4072537" y="4173728"/>
          <a:ext cx="3197057" cy="29474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3197057" y="14737"/>
              </a:lnTo>
            </a:path>
          </a:pathLst>
        </a:custGeom>
        <a:noFill/>
        <a:ln w="12700" cap="flat" cmpd="sng" algn="ctr">
          <a:solidFill>
            <a:srgbClr val="00B0F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2AC9C8AA-F8D2-435D-B19B-C132B29C5108}" type="sibTrans" cxnId="{203E69BB-5E36-4AC7-BDC4-B65F19886337}">
      <dgm:prSet/>
      <dgm:spPr/>
      <dgm:t>
        <a:bodyPr/>
        <a:lstStyle/>
        <a:p>
          <a:endParaRPr lang="en-US"/>
        </a:p>
      </dgm:t>
    </dgm:pt>
    <dgm:pt modelId="{A174D797-14DD-4654-BE59-77D2F5C6EE41}">
      <dgm:prSet phldrT="[Text]"/>
      <dgm:spPr>
        <a:xfrm>
          <a:off x="9068238" y="4594295"/>
          <a:ext cx="1795051" cy="1795051"/>
        </a:xfrm>
        <a:prstGeom prst="ellipse">
          <a:avLst/>
        </a:prstGeom>
        <a:solidFill>
          <a:srgbClr val="C8187D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b="0" dirty="0">
              <a:solidFill>
                <a:sysClr val="window" lastClr="FFFFFF"/>
              </a:solidFill>
              <a:latin typeface="Tw Cen MT" panose="020B0602020104020603" pitchFamily="34" charset="0"/>
              <a:ea typeface="+mn-ea"/>
              <a:cs typeface="+mn-cs"/>
            </a:rPr>
            <a:t>Private       Non-Profit Organizations</a:t>
          </a:r>
        </a:p>
      </dgm:t>
    </dgm:pt>
    <dgm:pt modelId="{2E3700F7-2F6D-4491-BD9C-F8243B6EB6AF}" type="parTrans" cxnId="{7B49AB80-B883-4EFA-A369-5E2EFEA80B87}">
      <dgm:prSet/>
      <dgm:spPr>
        <a:xfrm rot="13107">
          <a:off x="4424987" y="5464809"/>
          <a:ext cx="4643274" cy="29474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4643274" y="14737"/>
              </a:lnTo>
            </a:path>
          </a:pathLst>
        </a:custGeom>
        <a:noFill/>
        <a:ln w="12700" cap="flat" cmpd="sng" algn="ctr">
          <a:solidFill>
            <a:srgbClr val="00B0F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E9089E26-9EB9-45FC-A31A-FA4BC67D6ADA}" type="sibTrans" cxnId="{7B49AB80-B883-4EFA-A369-5E2EFEA80B87}">
      <dgm:prSet/>
      <dgm:spPr/>
      <dgm:t>
        <a:bodyPr/>
        <a:lstStyle/>
        <a:p>
          <a:endParaRPr lang="en-US"/>
        </a:p>
      </dgm:t>
    </dgm:pt>
    <dgm:pt modelId="{4BCA641C-081F-4073-B90C-334E929F24BD}">
      <dgm:prSet phldrT="[Text]"/>
      <dgm:spPr>
        <a:xfrm>
          <a:off x="4748755" y="1846027"/>
          <a:ext cx="1795051" cy="1795051"/>
        </a:xfrm>
        <a:prstGeom prst="ellipse">
          <a:avLst/>
        </a:prstGeom>
        <a:solidFill>
          <a:srgbClr val="C8187D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b="0" dirty="0">
              <a:solidFill>
                <a:sysClr val="window" lastClr="FFFFFF"/>
              </a:solidFill>
              <a:latin typeface="Tw Cen MT" panose="020B0602020104020603" pitchFamily="34" charset="0"/>
              <a:ea typeface="+mn-ea"/>
              <a:cs typeface="+mn-cs"/>
            </a:rPr>
            <a:t>Private Taxi Companies</a:t>
          </a:r>
        </a:p>
      </dgm:t>
    </dgm:pt>
    <dgm:pt modelId="{0E6F5BCE-FF8E-4C7F-8F6B-880B76B2E4DC}" type="parTrans" cxnId="{F597043D-64DB-41AB-BF8B-5D2F2853A2E5}">
      <dgm:prSet/>
      <dgm:spPr>
        <a:xfrm rot="18472772">
          <a:off x="3759014" y="4090675"/>
          <a:ext cx="1655737" cy="29474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1655737" y="14737"/>
              </a:lnTo>
            </a:path>
          </a:pathLst>
        </a:custGeom>
        <a:noFill/>
        <a:ln w="12700" cap="flat" cmpd="sng" algn="ctr">
          <a:solidFill>
            <a:srgbClr val="00B0F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9C51E581-6C42-4B9B-B3DC-F77D17C4B53B}" type="sibTrans" cxnId="{F597043D-64DB-41AB-BF8B-5D2F2853A2E5}">
      <dgm:prSet/>
      <dgm:spPr/>
      <dgm:t>
        <a:bodyPr/>
        <a:lstStyle/>
        <a:p>
          <a:endParaRPr lang="en-US"/>
        </a:p>
      </dgm:t>
    </dgm:pt>
    <dgm:pt modelId="{F3078F0B-62C6-4576-990C-9806B1A61D3D}">
      <dgm:prSet phldrT="[Text]" custT="1"/>
      <dgm:spPr>
        <a:xfrm>
          <a:off x="8853737" y="2649463"/>
          <a:ext cx="1795051" cy="1795051"/>
        </a:xfrm>
        <a:prstGeom prst="ellipse">
          <a:avLst/>
        </a:prstGeom>
        <a:solidFill>
          <a:srgbClr val="C8187D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lIns="0" tIns="0" rIns="0" bIns="0"/>
        <a:lstStyle/>
        <a:p>
          <a:r>
            <a:rPr lang="en-US" sz="1200" b="0" dirty="0">
              <a:solidFill>
                <a:sysClr val="window" lastClr="FFFFFF"/>
              </a:solidFill>
              <a:latin typeface="Tw Cen MT" panose="020B0602020104020603" pitchFamily="34" charset="0"/>
              <a:ea typeface="+mn-ea"/>
              <a:cs typeface="+mn-cs"/>
            </a:rPr>
            <a:t>Public Transportation Agencies</a:t>
          </a:r>
        </a:p>
      </dgm:t>
    </dgm:pt>
    <dgm:pt modelId="{8763A24F-4D74-4E61-8510-AFF53BDED72F}" type="parTrans" cxnId="{FB2B86F6-53AD-44BD-8317-A346F607CB9D}">
      <dgm:prSet/>
      <dgm:spPr>
        <a:xfrm rot="20571175">
          <a:off x="4280256" y="4492394"/>
          <a:ext cx="4718234" cy="29474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4718234" y="14737"/>
              </a:lnTo>
            </a:path>
          </a:pathLst>
        </a:custGeom>
        <a:noFill/>
        <a:ln w="12700" cap="flat" cmpd="sng" algn="ctr">
          <a:solidFill>
            <a:srgbClr val="00B0F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6FD5FED0-49B7-437D-A9D8-A00018A06E14}" type="sibTrans" cxnId="{FB2B86F6-53AD-44BD-8317-A346F607CB9D}">
      <dgm:prSet/>
      <dgm:spPr/>
      <dgm:t>
        <a:bodyPr/>
        <a:lstStyle/>
        <a:p>
          <a:endParaRPr lang="en-US"/>
        </a:p>
      </dgm:t>
    </dgm:pt>
    <dgm:pt modelId="{AADA0073-C9A0-4B64-BEA2-CF71986C207D}" type="pres">
      <dgm:prSet presAssocID="{897C61C5-7D99-4710-B093-DD8B42EDD59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DFCCE07-EA24-4506-BD49-B766DF057CF2}" type="pres">
      <dgm:prSet presAssocID="{FA8EE26D-4D6C-41C0-AC0A-1B42D57FAC3E}" presName="centerShape" presStyleLbl="node0" presStyleIdx="0" presStyleCnt="1" custLinFactNeighborX="-52647" custLinFactNeighborY="47279"/>
      <dgm:spPr/>
    </dgm:pt>
    <dgm:pt modelId="{ED2CBF85-9F33-4FD7-B934-6811298E06B4}" type="pres">
      <dgm:prSet presAssocID="{797016CE-F7B2-4732-88F1-39F95C428A89}" presName="Name9" presStyleLbl="parChTrans1D2" presStyleIdx="0" presStyleCnt="4"/>
      <dgm:spPr/>
    </dgm:pt>
    <dgm:pt modelId="{4338D5D0-7A29-4A3B-B600-F999945AFAC3}" type="pres">
      <dgm:prSet presAssocID="{797016CE-F7B2-4732-88F1-39F95C428A89}" presName="connTx" presStyleLbl="parChTrans1D2" presStyleIdx="0" presStyleCnt="4"/>
      <dgm:spPr/>
    </dgm:pt>
    <dgm:pt modelId="{739E93DB-BC03-4A04-8581-D756E9CD38A0}" type="pres">
      <dgm:prSet presAssocID="{A6DD0238-F1CA-45C2-8A3B-62310334B63C}" presName="node" presStyleLbl="node1" presStyleIdx="0" presStyleCnt="4" custRadScaleRad="100961" custRadScaleInc="181157">
        <dgm:presLayoutVars>
          <dgm:bulletEnabled val="1"/>
        </dgm:presLayoutVars>
      </dgm:prSet>
      <dgm:spPr/>
    </dgm:pt>
    <dgm:pt modelId="{8AA6924B-544A-41AC-A887-488F9725AD3E}" type="pres">
      <dgm:prSet presAssocID="{2E3700F7-2F6D-4491-BD9C-F8243B6EB6AF}" presName="Name9" presStyleLbl="parChTrans1D2" presStyleIdx="1" presStyleCnt="4"/>
      <dgm:spPr/>
    </dgm:pt>
    <dgm:pt modelId="{DCB9F9C0-F1CC-4E92-A9FE-FDC1A73E7146}" type="pres">
      <dgm:prSet presAssocID="{2E3700F7-2F6D-4491-BD9C-F8243B6EB6AF}" presName="connTx" presStyleLbl="parChTrans1D2" presStyleIdx="1" presStyleCnt="4"/>
      <dgm:spPr/>
    </dgm:pt>
    <dgm:pt modelId="{858C3A26-CE84-4BD4-9B01-752360E11841}" type="pres">
      <dgm:prSet presAssocID="{A174D797-14DD-4654-BE59-77D2F5C6EE41}" presName="node" presStyleLbl="node1" presStyleIdx="1" presStyleCnt="4" custRadScaleRad="214405" custRadScaleInc="58850">
        <dgm:presLayoutVars>
          <dgm:bulletEnabled val="1"/>
        </dgm:presLayoutVars>
      </dgm:prSet>
      <dgm:spPr/>
    </dgm:pt>
    <dgm:pt modelId="{03997BCD-F862-4A08-9A42-23F787079E35}" type="pres">
      <dgm:prSet presAssocID="{0E6F5BCE-FF8E-4C7F-8F6B-880B76B2E4DC}" presName="Name9" presStyleLbl="parChTrans1D2" presStyleIdx="2" presStyleCnt="4"/>
      <dgm:spPr/>
    </dgm:pt>
    <dgm:pt modelId="{FE10A8B7-1201-4C52-AAA8-71570351DD3F}" type="pres">
      <dgm:prSet presAssocID="{0E6F5BCE-FF8E-4C7F-8F6B-880B76B2E4DC}" presName="connTx" presStyleLbl="parChTrans1D2" presStyleIdx="2" presStyleCnt="4"/>
      <dgm:spPr/>
    </dgm:pt>
    <dgm:pt modelId="{C213F3A2-FA8C-4701-BD7C-072175C37F17}" type="pres">
      <dgm:prSet presAssocID="{4BCA641C-081F-4073-B90C-334E929F24BD}" presName="node" presStyleLbl="node1" presStyleIdx="2" presStyleCnt="4" custRadScaleRad="23103" custRadScaleInc="-360406">
        <dgm:presLayoutVars>
          <dgm:bulletEnabled val="1"/>
        </dgm:presLayoutVars>
      </dgm:prSet>
      <dgm:spPr/>
    </dgm:pt>
    <dgm:pt modelId="{068E7D83-9B13-4D51-9C6C-8ADEE99A9ACA}" type="pres">
      <dgm:prSet presAssocID="{8763A24F-4D74-4E61-8510-AFF53BDED72F}" presName="Name9" presStyleLbl="parChTrans1D2" presStyleIdx="3" presStyleCnt="4"/>
      <dgm:spPr/>
    </dgm:pt>
    <dgm:pt modelId="{71E9006D-CD5E-4815-9902-E20F7F8698E5}" type="pres">
      <dgm:prSet presAssocID="{8763A24F-4D74-4E61-8510-AFF53BDED72F}" presName="connTx" presStyleLbl="parChTrans1D2" presStyleIdx="3" presStyleCnt="4"/>
      <dgm:spPr/>
    </dgm:pt>
    <dgm:pt modelId="{809C3059-7FE5-4830-AF05-B521E01E909B}" type="pres">
      <dgm:prSet presAssocID="{F3078F0B-62C6-4576-990C-9806B1A61D3D}" presName="node" presStyleLbl="node1" presStyleIdx="3" presStyleCnt="4" custRadScaleRad="183148" custRadScaleInc="-391383">
        <dgm:presLayoutVars>
          <dgm:bulletEnabled val="1"/>
        </dgm:presLayoutVars>
      </dgm:prSet>
      <dgm:spPr/>
    </dgm:pt>
  </dgm:ptLst>
  <dgm:cxnLst>
    <dgm:cxn modelId="{ED8DA60A-6EE2-4552-9E95-07552CD12529}" type="presOf" srcId="{797016CE-F7B2-4732-88F1-39F95C428A89}" destId="{4338D5D0-7A29-4A3B-B600-F999945AFAC3}" srcOrd="1" destOrd="0" presId="urn:microsoft.com/office/officeart/2005/8/layout/radial1"/>
    <dgm:cxn modelId="{1EBC200D-CA5C-481F-B120-7B724AD0233B}" type="presOf" srcId="{4BCA641C-081F-4073-B90C-334E929F24BD}" destId="{C213F3A2-FA8C-4701-BD7C-072175C37F17}" srcOrd="0" destOrd="0" presId="urn:microsoft.com/office/officeart/2005/8/layout/radial1"/>
    <dgm:cxn modelId="{B145E42A-D272-4AC4-9142-FC0878042A8D}" srcId="{897C61C5-7D99-4710-B093-DD8B42EDD599}" destId="{FA8EE26D-4D6C-41C0-AC0A-1B42D57FAC3E}" srcOrd="0" destOrd="0" parTransId="{69189759-661A-4641-AD78-AB5781639F77}" sibTransId="{BF9A20CF-AFF9-48AC-AB73-5A585F74CA14}"/>
    <dgm:cxn modelId="{F597043D-64DB-41AB-BF8B-5D2F2853A2E5}" srcId="{FA8EE26D-4D6C-41C0-AC0A-1B42D57FAC3E}" destId="{4BCA641C-081F-4073-B90C-334E929F24BD}" srcOrd="2" destOrd="0" parTransId="{0E6F5BCE-FF8E-4C7F-8F6B-880B76B2E4DC}" sibTransId="{9C51E581-6C42-4B9B-B3DC-F77D17C4B53B}"/>
    <dgm:cxn modelId="{70F2F85C-5B97-4C83-9011-864D322CCA56}" type="presOf" srcId="{A6DD0238-F1CA-45C2-8A3B-62310334B63C}" destId="{739E93DB-BC03-4A04-8581-D756E9CD38A0}" srcOrd="0" destOrd="0" presId="urn:microsoft.com/office/officeart/2005/8/layout/radial1"/>
    <dgm:cxn modelId="{34922147-650B-42A2-A3B8-45D41ED427B8}" type="presOf" srcId="{0E6F5BCE-FF8E-4C7F-8F6B-880B76B2E4DC}" destId="{03997BCD-F862-4A08-9A42-23F787079E35}" srcOrd="0" destOrd="0" presId="urn:microsoft.com/office/officeart/2005/8/layout/radial1"/>
    <dgm:cxn modelId="{7B49AB80-B883-4EFA-A369-5E2EFEA80B87}" srcId="{FA8EE26D-4D6C-41C0-AC0A-1B42D57FAC3E}" destId="{A174D797-14DD-4654-BE59-77D2F5C6EE41}" srcOrd="1" destOrd="0" parTransId="{2E3700F7-2F6D-4491-BD9C-F8243B6EB6AF}" sibTransId="{E9089E26-9EB9-45FC-A31A-FA4BC67D6ADA}"/>
    <dgm:cxn modelId="{5E286983-22FE-4850-9694-4FF26606A1A2}" type="presOf" srcId="{797016CE-F7B2-4732-88F1-39F95C428A89}" destId="{ED2CBF85-9F33-4FD7-B934-6811298E06B4}" srcOrd="0" destOrd="0" presId="urn:microsoft.com/office/officeart/2005/8/layout/radial1"/>
    <dgm:cxn modelId="{69DFE486-C92D-49F8-9C1B-5FCE62783B81}" type="presOf" srcId="{8763A24F-4D74-4E61-8510-AFF53BDED72F}" destId="{068E7D83-9B13-4D51-9C6C-8ADEE99A9ACA}" srcOrd="0" destOrd="0" presId="urn:microsoft.com/office/officeart/2005/8/layout/radial1"/>
    <dgm:cxn modelId="{C6A40087-1B78-4B2A-89DA-237CF16EB878}" type="presOf" srcId="{2E3700F7-2F6D-4491-BD9C-F8243B6EB6AF}" destId="{8AA6924B-544A-41AC-A887-488F9725AD3E}" srcOrd="0" destOrd="0" presId="urn:microsoft.com/office/officeart/2005/8/layout/radial1"/>
    <dgm:cxn modelId="{22AE1B89-F1E4-45A7-93BE-0AA3247A6473}" type="presOf" srcId="{0E6F5BCE-FF8E-4C7F-8F6B-880B76B2E4DC}" destId="{FE10A8B7-1201-4C52-AAA8-71570351DD3F}" srcOrd="1" destOrd="0" presId="urn:microsoft.com/office/officeart/2005/8/layout/radial1"/>
    <dgm:cxn modelId="{F85AD5AA-80ED-4D90-9169-FDD085B5D85C}" type="presOf" srcId="{A174D797-14DD-4654-BE59-77D2F5C6EE41}" destId="{858C3A26-CE84-4BD4-9B01-752360E11841}" srcOrd="0" destOrd="0" presId="urn:microsoft.com/office/officeart/2005/8/layout/radial1"/>
    <dgm:cxn modelId="{203E69BB-5E36-4AC7-BDC4-B65F19886337}" srcId="{FA8EE26D-4D6C-41C0-AC0A-1B42D57FAC3E}" destId="{A6DD0238-F1CA-45C2-8A3B-62310334B63C}" srcOrd="0" destOrd="0" parTransId="{797016CE-F7B2-4732-88F1-39F95C428A89}" sibTransId="{2AC9C8AA-F8D2-435D-B19B-C132B29C5108}"/>
    <dgm:cxn modelId="{2C297BD9-78BF-4526-BAFC-089CB5FF3489}" type="presOf" srcId="{897C61C5-7D99-4710-B093-DD8B42EDD599}" destId="{AADA0073-C9A0-4B64-BEA2-CF71986C207D}" srcOrd="0" destOrd="0" presId="urn:microsoft.com/office/officeart/2005/8/layout/radial1"/>
    <dgm:cxn modelId="{431AB0DB-B22C-4BC6-82C2-88DDCD270F9D}" type="presOf" srcId="{2E3700F7-2F6D-4491-BD9C-F8243B6EB6AF}" destId="{DCB9F9C0-F1CC-4E92-A9FE-FDC1A73E7146}" srcOrd="1" destOrd="0" presId="urn:microsoft.com/office/officeart/2005/8/layout/radial1"/>
    <dgm:cxn modelId="{38E18FEE-1C6B-4CC5-9F27-A4C5F4EA6EDF}" type="presOf" srcId="{8763A24F-4D74-4E61-8510-AFF53BDED72F}" destId="{71E9006D-CD5E-4815-9902-E20F7F8698E5}" srcOrd="1" destOrd="0" presId="urn:microsoft.com/office/officeart/2005/8/layout/radial1"/>
    <dgm:cxn modelId="{4C5332F1-54CE-4BE4-AC77-2290F0DBBA59}" type="presOf" srcId="{F3078F0B-62C6-4576-990C-9806B1A61D3D}" destId="{809C3059-7FE5-4830-AF05-B521E01E909B}" srcOrd="0" destOrd="0" presId="urn:microsoft.com/office/officeart/2005/8/layout/radial1"/>
    <dgm:cxn modelId="{086E0DF5-EC34-40B2-8FAF-1DC3F71D88C3}" type="presOf" srcId="{FA8EE26D-4D6C-41C0-AC0A-1B42D57FAC3E}" destId="{CDFCCE07-EA24-4506-BD49-B766DF057CF2}" srcOrd="0" destOrd="0" presId="urn:microsoft.com/office/officeart/2005/8/layout/radial1"/>
    <dgm:cxn modelId="{FB2B86F6-53AD-44BD-8317-A346F607CB9D}" srcId="{FA8EE26D-4D6C-41C0-AC0A-1B42D57FAC3E}" destId="{F3078F0B-62C6-4576-990C-9806B1A61D3D}" srcOrd="3" destOrd="0" parTransId="{8763A24F-4D74-4E61-8510-AFF53BDED72F}" sibTransId="{6FD5FED0-49B7-437D-A9D8-A00018A06E14}"/>
    <dgm:cxn modelId="{BE4A2B81-5961-4B47-8423-31B0F895CD34}" type="presParOf" srcId="{AADA0073-C9A0-4B64-BEA2-CF71986C207D}" destId="{CDFCCE07-EA24-4506-BD49-B766DF057CF2}" srcOrd="0" destOrd="0" presId="urn:microsoft.com/office/officeart/2005/8/layout/radial1"/>
    <dgm:cxn modelId="{5A8D7382-C34A-4E96-BD40-43BB77D3CC0D}" type="presParOf" srcId="{AADA0073-C9A0-4B64-BEA2-CF71986C207D}" destId="{ED2CBF85-9F33-4FD7-B934-6811298E06B4}" srcOrd="1" destOrd="0" presId="urn:microsoft.com/office/officeart/2005/8/layout/radial1"/>
    <dgm:cxn modelId="{658E6864-802C-4AF7-945E-079AB9D0DC36}" type="presParOf" srcId="{ED2CBF85-9F33-4FD7-B934-6811298E06B4}" destId="{4338D5D0-7A29-4A3B-B600-F999945AFAC3}" srcOrd="0" destOrd="0" presId="urn:microsoft.com/office/officeart/2005/8/layout/radial1"/>
    <dgm:cxn modelId="{F400F81E-E8B8-40AE-8A47-3BBBA53B675C}" type="presParOf" srcId="{AADA0073-C9A0-4B64-BEA2-CF71986C207D}" destId="{739E93DB-BC03-4A04-8581-D756E9CD38A0}" srcOrd="2" destOrd="0" presId="urn:microsoft.com/office/officeart/2005/8/layout/radial1"/>
    <dgm:cxn modelId="{729DEE63-6414-46B0-B0D2-2D0390A6D3D1}" type="presParOf" srcId="{AADA0073-C9A0-4B64-BEA2-CF71986C207D}" destId="{8AA6924B-544A-41AC-A887-488F9725AD3E}" srcOrd="3" destOrd="0" presId="urn:microsoft.com/office/officeart/2005/8/layout/radial1"/>
    <dgm:cxn modelId="{3CB75581-4F1E-42D8-9D07-C1D3C89D69AC}" type="presParOf" srcId="{8AA6924B-544A-41AC-A887-488F9725AD3E}" destId="{DCB9F9C0-F1CC-4E92-A9FE-FDC1A73E7146}" srcOrd="0" destOrd="0" presId="urn:microsoft.com/office/officeart/2005/8/layout/radial1"/>
    <dgm:cxn modelId="{302F703E-FAD1-4E95-B5B6-E1AFB2A9EA40}" type="presParOf" srcId="{AADA0073-C9A0-4B64-BEA2-CF71986C207D}" destId="{858C3A26-CE84-4BD4-9B01-752360E11841}" srcOrd="4" destOrd="0" presId="urn:microsoft.com/office/officeart/2005/8/layout/radial1"/>
    <dgm:cxn modelId="{897073AC-9576-4513-A477-AB565CB30C81}" type="presParOf" srcId="{AADA0073-C9A0-4B64-BEA2-CF71986C207D}" destId="{03997BCD-F862-4A08-9A42-23F787079E35}" srcOrd="5" destOrd="0" presId="urn:microsoft.com/office/officeart/2005/8/layout/radial1"/>
    <dgm:cxn modelId="{4CD4E3D5-3429-4944-88F3-82E671A65CFB}" type="presParOf" srcId="{03997BCD-F862-4A08-9A42-23F787079E35}" destId="{FE10A8B7-1201-4C52-AAA8-71570351DD3F}" srcOrd="0" destOrd="0" presId="urn:microsoft.com/office/officeart/2005/8/layout/radial1"/>
    <dgm:cxn modelId="{FC107DA0-A2BA-4203-8F2E-BBDA3EA22BD5}" type="presParOf" srcId="{AADA0073-C9A0-4B64-BEA2-CF71986C207D}" destId="{C213F3A2-FA8C-4701-BD7C-072175C37F17}" srcOrd="6" destOrd="0" presId="urn:microsoft.com/office/officeart/2005/8/layout/radial1"/>
    <dgm:cxn modelId="{EC1ECF8C-3762-4596-BE5C-F074E4595353}" type="presParOf" srcId="{AADA0073-C9A0-4B64-BEA2-CF71986C207D}" destId="{068E7D83-9B13-4D51-9C6C-8ADEE99A9ACA}" srcOrd="7" destOrd="0" presId="urn:microsoft.com/office/officeart/2005/8/layout/radial1"/>
    <dgm:cxn modelId="{79C8BD5A-D0A5-4FD6-8992-2928A5CCD3A7}" type="presParOf" srcId="{068E7D83-9B13-4D51-9C6C-8ADEE99A9ACA}" destId="{71E9006D-CD5E-4815-9902-E20F7F8698E5}" srcOrd="0" destOrd="0" presId="urn:microsoft.com/office/officeart/2005/8/layout/radial1"/>
    <dgm:cxn modelId="{78A7030D-CF8A-4753-8296-1565E7A05FB0}" type="presParOf" srcId="{AADA0073-C9A0-4B64-BEA2-CF71986C207D}" destId="{809C3059-7FE5-4830-AF05-B521E01E909B}" srcOrd="8" destOrd="0" presId="urn:microsoft.com/office/officeart/2005/8/layout/radial1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29E53F-87B4-4CE5-B2F1-AC6B1B034290}" type="doc">
      <dgm:prSet loTypeId="urn:microsoft.com/office/officeart/2005/8/layout/target3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C29EFB-E8FF-4052-8989-5B1BA475257D}">
      <dgm:prSet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3500" b="0" dirty="0">
              <a:latin typeface="Cambria" panose="02040503050406030204" pitchFamily="18" charset="0"/>
              <a:ea typeface="Cambria" panose="02040503050406030204" pitchFamily="18" charset="0"/>
            </a:rPr>
            <a:t>Vanpool Program</a:t>
          </a:r>
        </a:p>
      </dgm:t>
    </dgm:pt>
    <dgm:pt modelId="{2F9A6016-E75D-4B35-BD83-623F13C95E5E}" type="parTrans" cxnId="{A7DF11DE-1574-4131-A4FB-369E2BCA1E8F}">
      <dgm:prSet/>
      <dgm:spPr/>
      <dgm:t>
        <a:bodyPr/>
        <a:lstStyle/>
        <a:p>
          <a:endParaRPr lang="en-US"/>
        </a:p>
      </dgm:t>
    </dgm:pt>
    <dgm:pt modelId="{B0A00D0C-D10E-4212-B45F-8392321F4216}" type="sibTrans" cxnId="{A7DF11DE-1574-4131-A4FB-369E2BCA1E8F}">
      <dgm:prSet/>
      <dgm:spPr/>
      <dgm:t>
        <a:bodyPr/>
        <a:lstStyle/>
        <a:p>
          <a:endParaRPr lang="en-US"/>
        </a:p>
      </dgm:t>
    </dgm:pt>
    <dgm:pt modelId="{C4FD8D1C-1C49-4D93-A323-1402644B8246}" type="pres">
      <dgm:prSet presAssocID="{2729E53F-87B4-4CE5-B2F1-AC6B1B034290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1FEF1B97-9892-4919-B9FF-E43E44A51ECD}" type="pres">
      <dgm:prSet presAssocID="{57C29EFB-E8FF-4052-8989-5B1BA475257D}" presName="circle1" presStyleLbl="node1" presStyleIdx="0" presStyleCnt="1" custLinFactNeighborY="0"/>
      <dgm:spPr>
        <a:solidFill>
          <a:srgbClr val="D1017D"/>
        </a:solidFill>
        <a:ln>
          <a:solidFill>
            <a:srgbClr val="D1017D"/>
          </a:solidFill>
        </a:ln>
      </dgm:spPr>
    </dgm:pt>
    <dgm:pt modelId="{D4A96F2F-3444-46FE-8FE0-93FE84AD9296}" type="pres">
      <dgm:prSet presAssocID="{57C29EFB-E8FF-4052-8989-5B1BA475257D}" presName="space" presStyleCnt="0"/>
      <dgm:spPr/>
    </dgm:pt>
    <dgm:pt modelId="{CDB5AA5C-C03D-4760-BF3C-66B1C42054DB}" type="pres">
      <dgm:prSet presAssocID="{57C29EFB-E8FF-4052-8989-5B1BA475257D}" presName="rect1" presStyleLbl="alignAcc1" presStyleIdx="0" presStyleCnt="1"/>
      <dgm:spPr/>
    </dgm:pt>
    <dgm:pt modelId="{8A2014AE-80C3-4335-ACC6-3A71D5067B42}" type="pres">
      <dgm:prSet presAssocID="{57C29EFB-E8FF-4052-8989-5B1BA475257D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3EDC2236-FADA-44DF-A3EC-F2CAEC26C322}" type="presOf" srcId="{2729E53F-87B4-4CE5-B2F1-AC6B1B034290}" destId="{C4FD8D1C-1C49-4D93-A323-1402644B8246}" srcOrd="0" destOrd="0" presId="urn:microsoft.com/office/officeart/2005/8/layout/target3"/>
    <dgm:cxn modelId="{41C5EA6B-FEA4-48F8-9403-B787B781B488}" type="presOf" srcId="{57C29EFB-E8FF-4052-8989-5B1BA475257D}" destId="{CDB5AA5C-C03D-4760-BF3C-66B1C42054DB}" srcOrd="0" destOrd="0" presId="urn:microsoft.com/office/officeart/2005/8/layout/target3"/>
    <dgm:cxn modelId="{A7DF11DE-1574-4131-A4FB-369E2BCA1E8F}" srcId="{2729E53F-87B4-4CE5-B2F1-AC6B1B034290}" destId="{57C29EFB-E8FF-4052-8989-5B1BA475257D}" srcOrd="0" destOrd="0" parTransId="{2F9A6016-E75D-4B35-BD83-623F13C95E5E}" sibTransId="{B0A00D0C-D10E-4212-B45F-8392321F4216}"/>
    <dgm:cxn modelId="{A66AF3FD-8A63-479C-BD51-97F5B5BEDC0E}" type="presOf" srcId="{57C29EFB-E8FF-4052-8989-5B1BA475257D}" destId="{8A2014AE-80C3-4335-ACC6-3A71D5067B42}" srcOrd="1" destOrd="0" presId="urn:microsoft.com/office/officeart/2005/8/layout/target3"/>
    <dgm:cxn modelId="{EB7FF925-0186-4608-B84E-FF88C2B5BBE3}" type="presParOf" srcId="{C4FD8D1C-1C49-4D93-A323-1402644B8246}" destId="{1FEF1B97-9892-4919-B9FF-E43E44A51ECD}" srcOrd="0" destOrd="0" presId="urn:microsoft.com/office/officeart/2005/8/layout/target3"/>
    <dgm:cxn modelId="{81DA7BEA-65FE-4B32-B9F6-F42DC936AD0D}" type="presParOf" srcId="{C4FD8D1C-1C49-4D93-A323-1402644B8246}" destId="{D4A96F2F-3444-46FE-8FE0-93FE84AD9296}" srcOrd="1" destOrd="0" presId="urn:microsoft.com/office/officeart/2005/8/layout/target3"/>
    <dgm:cxn modelId="{3B975331-9C88-4F7B-A8A8-0487E0357A37}" type="presParOf" srcId="{C4FD8D1C-1C49-4D93-A323-1402644B8246}" destId="{CDB5AA5C-C03D-4760-BF3C-66B1C42054DB}" srcOrd="2" destOrd="0" presId="urn:microsoft.com/office/officeart/2005/8/layout/target3"/>
    <dgm:cxn modelId="{A7083EE9-4010-4B7E-8042-DBDA9F227CDE}" type="presParOf" srcId="{C4FD8D1C-1C49-4D93-A323-1402644B8246}" destId="{8A2014AE-80C3-4335-ACC6-3A71D5067B42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29E53F-87B4-4CE5-B2F1-AC6B1B034290}" type="doc">
      <dgm:prSet loTypeId="urn:microsoft.com/office/officeart/2005/8/layout/target3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C29EFB-E8FF-4052-8989-5B1BA475257D}">
      <dgm:prSet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3500" dirty="0">
              <a:latin typeface="Cambria" panose="02040503050406030204" pitchFamily="18" charset="0"/>
              <a:ea typeface="Cambria" panose="02040503050406030204" pitchFamily="18" charset="0"/>
            </a:rPr>
            <a:t>Operating Funds</a:t>
          </a:r>
        </a:p>
      </dgm:t>
    </dgm:pt>
    <dgm:pt modelId="{2F9A6016-E75D-4B35-BD83-623F13C95E5E}" type="parTrans" cxnId="{A7DF11DE-1574-4131-A4FB-369E2BCA1E8F}">
      <dgm:prSet/>
      <dgm:spPr/>
      <dgm:t>
        <a:bodyPr/>
        <a:lstStyle/>
        <a:p>
          <a:endParaRPr lang="en-US"/>
        </a:p>
      </dgm:t>
    </dgm:pt>
    <dgm:pt modelId="{B0A00D0C-D10E-4212-B45F-8392321F4216}" type="sibTrans" cxnId="{A7DF11DE-1574-4131-A4FB-369E2BCA1E8F}">
      <dgm:prSet/>
      <dgm:spPr/>
      <dgm:t>
        <a:bodyPr/>
        <a:lstStyle/>
        <a:p>
          <a:endParaRPr lang="en-US"/>
        </a:p>
      </dgm:t>
    </dgm:pt>
    <dgm:pt modelId="{C4FD8D1C-1C49-4D93-A323-1402644B8246}" type="pres">
      <dgm:prSet presAssocID="{2729E53F-87B4-4CE5-B2F1-AC6B1B034290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1FEF1B97-9892-4919-B9FF-E43E44A51ECD}" type="pres">
      <dgm:prSet presAssocID="{57C29EFB-E8FF-4052-8989-5B1BA475257D}" presName="circle1" presStyleLbl="node1" presStyleIdx="0" presStyleCnt="1" custLinFactNeighborY="0"/>
      <dgm:spPr>
        <a:solidFill>
          <a:srgbClr val="D1017D"/>
        </a:solidFill>
        <a:ln>
          <a:solidFill>
            <a:srgbClr val="D1017D"/>
          </a:solidFill>
        </a:ln>
      </dgm:spPr>
    </dgm:pt>
    <dgm:pt modelId="{D4A96F2F-3444-46FE-8FE0-93FE84AD9296}" type="pres">
      <dgm:prSet presAssocID="{57C29EFB-E8FF-4052-8989-5B1BA475257D}" presName="space" presStyleCnt="0"/>
      <dgm:spPr/>
    </dgm:pt>
    <dgm:pt modelId="{CDB5AA5C-C03D-4760-BF3C-66B1C42054DB}" type="pres">
      <dgm:prSet presAssocID="{57C29EFB-E8FF-4052-8989-5B1BA475257D}" presName="rect1" presStyleLbl="alignAcc1" presStyleIdx="0" presStyleCnt="1" custLinFactNeighborY="8333"/>
      <dgm:spPr/>
    </dgm:pt>
    <dgm:pt modelId="{8A2014AE-80C3-4335-ACC6-3A71D5067B42}" type="pres">
      <dgm:prSet presAssocID="{57C29EFB-E8FF-4052-8989-5B1BA475257D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3EDC2236-FADA-44DF-A3EC-F2CAEC26C322}" type="presOf" srcId="{2729E53F-87B4-4CE5-B2F1-AC6B1B034290}" destId="{C4FD8D1C-1C49-4D93-A323-1402644B8246}" srcOrd="0" destOrd="0" presId="urn:microsoft.com/office/officeart/2005/8/layout/target3"/>
    <dgm:cxn modelId="{41C5EA6B-FEA4-48F8-9403-B787B781B488}" type="presOf" srcId="{57C29EFB-E8FF-4052-8989-5B1BA475257D}" destId="{CDB5AA5C-C03D-4760-BF3C-66B1C42054DB}" srcOrd="0" destOrd="0" presId="urn:microsoft.com/office/officeart/2005/8/layout/target3"/>
    <dgm:cxn modelId="{A7DF11DE-1574-4131-A4FB-369E2BCA1E8F}" srcId="{2729E53F-87B4-4CE5-B2F1-AC6B1B034290}" destId="{57C29EFB-E8FF-4052-8989-5B1BA475257D}" srcOrd="0" destOrd="0" parTransId="{2F9A6016-E75D-4B35-BD83-623F13C95E5E}" sibTransId="{B0A00D0C-D10E-4212-B45F-8392321F4216}"/>
    <dgm:cxn modelId="{A66AF3FD-8A63-479C-BD51-97F5B5BEDC0E}" type="presOf" srcId="{57C29EFB-E8FF-4052-8989-5B1BA475257D}" destId="{8A2014AE-80C3-4335-ACC6-3A71D5067B42}" srcOrd="1" destOrd="0" presId="urn:microsoft.com/office/officeart/2005/8/layout/target3"/>
    <dgm:cxn modelId="{EB7FF925-0186-4608-B84E-FF88C2B5BBE3}" type="presParOf" srcId="{C4FD8D1C-1C49-4D93-A323-1402644B8246}" destId="{1FEF1B97-9892-4919-B9FF-E43E44A51ECD}" srcOrd="0" destOrd="0" presId="urn:microsoft.com/office/officeart/2005/8/layout/target3"/>
    <dgm:cxn modelId="{81DA7BEA-65FE-4B32-B9F6-F42DC936AD0D}" type="presParOf" srcId="{C4FD8D1C-1C49-4D93-A323-1402644B8246}" destId="{D4A96F2F-3444-46FE-8FE0-93FE84AD9296}" srcOrd="1" destOrd="0" presId="urn:microsoft.com/office/officeart/2005/8/layout/target3"/>
    <dgm:cxn modelId="{3B975331-9C88-4F7B-A8A8-0487E0357A37}" type="presParOf" srcId="{C4FD8D1C-1C49-4D93-A323-1402644B8246}" destId="{CDB5AA5C-C03D-4760-BF3C-66B1C42054DB}" srcOrd="2" destOrd="0" presId="urn:microsoft.com/office/officeart/2005/8/layout/target3"/>
    <dgm:cxn modelId="{A7083EE9-4010-4B7E-8042-DBDA9F227CDE}" type="presParOf" srcId="{C4FD8D1C-1C49-4D93-A323-1402644B8246}" destId="{8A2014AE-80C3-4335-ACC6-3A71D5067B42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29E53F-87B4-4CE5-B2F1-AC6B1B034290}" type="doc">
      <dgm:prSet loTypeId="urn:microsoft.com/office/officeart/2005/8/layout/target3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C29EFB-E8FF-4052-8989-5B1BA475257D}">
      <dgm:prSet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3500" dirty="0">
              <a:latin typeface="Cambria" panose="02040503050406030204" pitchFamily="18" charset="0"/>
              <a:ea typeface="Cambria" panose="02040503050406030204" pitchFamily="18" charset="0"/>
            </a:rPr>
            <a:t>Vehicle Transfer</a:t>
          </a:r>
        </a:p>
      </dgm:t>
    </dgm:pt>
    <dgm:pt modelId="{2F9A6016-E75D-4B35-BD83-623F13C95E5E}" type="parTrans" cxnId="{A7DF11DE-1574-4131-A4FB-369E2BCA1E8F}">
      <dgm:prSet/>
      <dgm:spPr/>
      <dgm:t>
        <a:bodyPr/>
        <a:lstStyle/>
        <a:p>
          <a:endParaRPr lang="en-US"/>
        </a:p>
      </dgm:t>
    </dgm:pt>
    <dgm:pt modelId="{B0A00D0C-D10E-4212-B45F-8392321F4216}" type="sibTrans" cxnId="{A7DF11DE-1574-4131-A4FB-369E2BCA1E8F}">
      <dgm:prSet/>
      <dgm:spPr/>
      <dgm:t>
        <a:bodyPr/>
        <a:lstStyle/>
        <a:p>
          <a:endParaRPr lang="en-US"/>
        </a:p>
      </dgm:t>
    </dgm:pt>
    <dgm:pt modelId="{C4FD8D1C-1C49-4D93-A323-1402644B8246}" type="pres">
      <dgm:prSet presAssocID="{2729E53F-87B4-4CE5-B2F1-AC6B1B034290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1FEF1B97-9892-4919-B9FF-E43E44A51ECD}" type="pres">
      <dgm:prSet presAssocID="{57C29EFB-E8FF-4052-8989-5B1BA475257D}" presName="circle1" presStyleLbl="node1" presStyleIdx="0" presStyleCnt="1" custLinFactNeighborY="0"/>
      <dgm:spPr>
        <a:solidFill>
          <a:srgbClr val="D1017D"/>
        </a:solidFill>
        <a:ln>
          <a:solidFill>
            <a:srgbClr val="D1017D"/>
          </a:solidFill>
        </a:ln>
      </dgm:spPr>
    </dgm:pt>
    <dgm:pt modelId="{D4A96F2F-3444-46FE-8FE0-93FE84AD9296}" type="pres">
      <dgm:prSet presAssocID="{57C29EFB-E8FF-4052-8989-5B1BA475257D}" presName="space" presStyleCnt="0"/>
      <dgm:spPr/>
    </dgm:pt>
    <dgm:pt modelId="{CDB5AA5C-C03D-4760-BF3C-66B1C42054DB}" type="pres">
      <dgm:prSet presAssocID="{57C29EFB-E8FF-4052-8989-5B1BA475257D}" presName="rect1" presStyleLbl="alignAcc1" presStyleIdx="0" presStyleCnt="1"/>
      <dgm:spPr/>
    </dgm:pt>
    <dgm:pt modelId="{8A2014AE-80C3-4335-ACC6-3A71D5067B42}" type="pres">
      <dgm:prSet presAssocID="{57C29EFB-E8FF-4052-8989-5B1BA475257D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3EDC2236-FADA-44DF-A3EC-F2CAEC26C322}" type="presOf" srcId="{2729E53F-87B4-4CE5-B2F1-AC6B1B034290}" destId="{C4FD8D1C-1C49-4D93-A323-1402644B8246}" srcOrd="0" destOrd="0" presId="urn:microsoft.com/office/officeart/2005/8/layout/target3"/>
    <dgm:cxn modelId="{41C5EA6B-FEA4-48F8-9403-B787B781B488}" type="presOf" srcId="{57C29EFB-E8FF-4052-8989-5B1BA475257D}" destId="{CDB5AA5C-C03D-4760-BF3C-66B1C42054DB}" srcOrd="0" destOrd="0" presId="urn:microsoft.com/office/officeart/2005/8/layout/target3"/>
    <dgm:cxn modelId="{A7DF11DE-1574-4131-A4FB-369E2BCA1E8F}" srcId="{2729E53F-87B4-4CE5-B2F1-AC6B1B034290}" destId="{57C29EFB-E8FF-4052-8989-5B1BA475257D}" srcOrd="0" destOrd="0" parTransId="{2F9A6016-E75D-4B35-BD83-623F13C95E5E}" sibTransId="{B0A00D0C-D10E-4212-B45F-8392321F4216}"/>
    <dgm:cxn modelId="{A66AF3FD-8A63-479C-BD51-97F5B5BEDC0E}" type="presOf" srcId="{57C29EFB-E8FF-4052-8989-5B1BA475257D}" destId="{8A2014AE-80C3-4335-ACC6-3A71D5067B42}" srcOrd="1" destOrd="0" presId="urn:microsoft.com/office/officeart/2005/8/layout/target3"/>
    <dgm:cxn modelId="{EB7FF925-0186-4608-B84E-FF88C2B5BBE3}" type="presParOf" srcId="{C4FD8D1C-1C49-4D93-A323-1402644B8246}" destId="{1FEF1B97-9892-4919-B9FF-E43E44A51ECD}" srcOrd="0" destOrd="0" presId="urn:microsoft.com/office/officeart/2005/8/layout/target3"/>
    <dgm:cxn modelId="{81DA7BEA-65FE-4B32-B9F6-F42DC936AD0D}" type="presParOf" srcId="{C4FD8D1C-1C49-4D93-A323-1402644B8246}" destId="{D4A96F2F-3444-46FE-8FE0-93FE84AD9296}" srcOrd="1" destOrd="0" presId="urn:microsoft.com/office/officeart/2005/8/layout/target3"/>
    <dgm:cxn modelId="{3B975331-9C88-4F7B-A8A8-0487E0357A37}" type="presParOf" srcId="{C4FD8D1C-1C49-4D93-A323-1402644B8246}" destId="{CDB5AA5C-C03D-4760-BF3C-66B1C42054DB}" srcOrd="2" destOrd="0" presId="urn:microsoft.com/office/officeart/2005/8/layout/target3"/>
    <dgm:cxn modelId="{A7083EE9-4010-4B7E-8042-DBDA9F227CDE}" type="presParOf" srcId="{C4FD8D1C-1C49-4D93-A323-1402644B8246}" destId="{8A2014AE-80C3-4335-ACC6-3A71D5067B42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CCE07-EA24-4506-BD49-B766DF057CF2}">
      <dsp:nvSpPr>
        <dsp:cNvPr id="0" name=""/>
        <dsp:cNvSpPr/>
      </dsp:nvSpPr>
      <dsp:spPr>
        <a:xfrm>
          <a:off x="1592210" y="3427310"/>
          <a:ext cx="1346288" cy="1346288"/>
        </a:xfrm>
        <a:prstGeom prst="ellipse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solidFill>
                <a:sysClr val="window" lastClr="FFFFFF"/>
              </a:solidFill>
              <a:latin typeface="Tw Cen MT" panose="020B0602020104020603" pitchFamily="34" charset="0"/>
              <a:ea typeface="+mn-ea"/>
              <a:cs typeface="+mn-cs"/>
            </a:rPr>
            <a:t>LYNX</a:t>
          </a:r>
          <a:endParaRPr lang="en-US" sz="3100" kern="1200" dirty="0">
            <a:solidFill>
              <a:sysClr val="window" lastClr="FFFFFF"/>
            </a:solidFill>
            <a:latin typeface="Tw Cen MT" panose="020B0602020104020603" pitchFamily="34" charset="0"/>
            <a:ea typeface="+mn-ea"/>
            <a:cs typeface="+mn-cs"/>
          </a:endParaRPr>
        </a:p>
      </dsp:txBody>
      <dsp:txXfrm>
        <a:off x="1789369" y="3624469"/>
        <a:ext cx="951970" cy="951970"/>
      </dsp:txXfrm>
    </dsp:sp>
    <dsp:sp modelId="{ED2CBF85-9F33-4FD7-B934-6811298E06B4}">
      <dsp:nvSpPr>
        <dsp:cNvPr id="0" name=""/>
        <dsp:cNvSpPr/>
      </dsp:nvSpPr>
      <dsp:spPr>
        <a:xfrm rot="19915247">
          <a:off x="2698662" y="3126611"/>
          <a:ext cx="2729014" cy="29474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3197057" y="14737"/>
              </a:lnTo>
            </a:path>
          </a:pathLst>
        </a:custGeom>
        <a:noFill/>
        <a:ln w="12700" cap="flat" cmpd="sng" algn="ctr">
          <a:solidFill>
            <a:srgbClr val="00B0F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3970861" y="3113266"/>
        <a:ext cx="0" cy="0"/>
      </dsp:txXfrm>
    </dsp:sp>
    <dsp:sp modelId="{739E93DB-BC03-4A04-8581-D756E9CD38A0}">
      <dsp:nvSpPr>
        <dsp:cNvPr id="0" name=""/>
        <dsp:cNvSpPr/>
      </dsp:nvSpPr>
      <dsp:spPr>
        <a:xfrm>
          <a:off x="5187840" y="1509099"/>
          <a:ext cx="1346288" cy="1346288"/>
        </a:xfrm>
        <a:prstGeom prst="ellipse">
          <a:avLst/>
        </a:prstGeom>
        <a:solidFill>
          <a:srgbClr val="C8187D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ysClr val="window" lastClr="FFFFFF"/>
              </a:solidFill>
              <a:latin typeface="Tw Cen MT" panose="020B0602020104020603" pitchFamily="34" charset="0"/>
              <a:ea typeface="+mn-ea"/>
              <a:cs typeface="+mn-cs"/>
            </a:rPr>
            <a:t>Community Transportation Coordinators</a:t>
          </a:r>
        </a:p>
      </dsp:txBody>
      <dsp:txXfrm>
        <a:off x="5384999" y="1706258"/>
        <a:ext cx="951970" cy="951970"/>
      </dsp:txXfrm>
    </dsp:sp>
    <dsp:sp modelId="{8AA6924B-544A-41AC-A887-488F9725AD3E}">
      <dsp:nvSpPr>
        <dsp:cNvPr id="0" name=""/>
        <dsp:cNvSpPr/>
      </dsp:nvSpPr>
      <dsp:spPr>
        <a:xfrm rot="12150">
          <a:off x="2938482" y="4094922"/>
          <a:ext cx="3862712" cy="29474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4643274" y="14737"/>
              </a:lnTo>
            </a:path>
          </a:pathLst>
        </a:custGeom>
        <a:noFill/>
        <a:ln w="12700" cap="flat" cmpd="sng" algn="ctr">
          <a:solidFill>
            <a:srgbClr val="00B0F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4773612" y="4012751"/>
        <a:ext cx="0" cy="0"/>
      </dsp:txXfrm>
    </dsp:sp>
    <dsp:sp modelId="{858C3A26-CE84-4BD4-9B01-752360E11841}">
      <dsp:nvSpPr>
        <dsp:cNvPr id="0" name=""/>
        <dsp:cNvSpPr/>
      </dsp:nvSpPr>
      <dsp:spPr>
        <a:xfrm>
          <a:off x="6801178" y="3445721"/>
          <a:ext cx="1346288" cy="1346288"/>
        </a:xfrm>
        <a:prstGeom prst="ellipse">
          <a:avLst/>
        </a:prstGeom>
        <a:solidFill>
          <a:srgbClr val="C8187D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ysClr val="window" lastClr="FFFFFF"/>
              </a:solidFill>
              <a:latin typeface="Tw Cen MT" panose="020B0602020104020603" pitchFamily="34" charset="0"/>
              <a:ea typeface="+mn-ea"/>
              <a:cs typeface="+mn-cs"/>
            </a:rPr>
            <a:t>Private       Non-Profit Organizations</a:t>
          </a:r>
        </a:p>
      </dsp:txBody>
      <dsp:txXfrm>
        <a:off x="6998337" y="3642880"/>
        <a:ext cx="951970" cy="951970"/>
      </dsp:txXfrm>
    </dsp:sp>
    <dsp:sp modelId="{03997BCD-F862-4A08-9A42-23F787079E35}">
      <dsp:nvSpPr>
        <dsp:cNvPr id="0" name=""/>
        <dsp:cNvSpPr/>
      </dsp:nvSpPr>
      <dsp:spPr>
        <a:xfrm rot="18837087">
          <a:off x="2504431" y="3064322"/>
          <a:ext cx="1491202" cy="29474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1655737" y="14737"/>
              </a:lnTo>
            </a:path>
          </a:pathLst>
        </a:custGeom>
        <a:noFill/>
        <a:ln w="12700" cap="flat" cmpd="sng" algn="ctr">
          <a:solidFill>
            <a:srgbClr val="00B0F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3197319" y="3080024"/>
        <a:ext cx="0" cy="0"/>
      </dsp:txXfrm>
    </dsp:sp>
    <dsp:sp modelId="{C213F3A2-FA8C-4701-BD7C-072175C37F17}">
      <dsp:nvSpPr>
        <dsp:cNvPr id="0" name=""/>
        <dsp:cNvSpPr/>
      </dsp:nvSpPr>
      <dsp:spPr>
        <a:xfrm>
          <a:off x="3561566" y="1384520"/>
          <a:ext cx="1346288" cy="1346288"/>
        </a:xfrm>
        <a:prstGeom prst="ellipse">
          <a:avLst/>
        </a:prstGeom>
        <a:solidFill>
          <a:srgbClr val="C8187D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ysClr val="window" lastClr="FFFFFF"/>
              </a:solidFill>
              <a:latin typeface="Tw Cen MT" panose="020B0602020104020603" pitchFamily="34" charset="0"/>
              <a:ea typeface="+mn-ea"/>
              <a:cs typeface="+mn-cs"/>
            </a:rPr>
            <a:t>Private Taxi Companies</a:t>
          </a:r>
        </a:p>
      </dsp:txBody>
      <dsp:txXfrm>
        <a:off x="3758725" y="1581679"/>
        <a:ext cx="951970" cy="951970"/>
      </dsp:txXfrm>
    </dsp:sp>
    <dsp:sp modelId="{068E7D83-9B13-4D51-9C6C-8ADEE99A9ACA}">
      <dsp:nvSpPr>
        <dsp:cNvPr id="0" name=""/>
        <dsp:cNvSpPr/>
      </dsp:nvSpPr>
      <dsp:spPr>
        <a:xfrm rot="20644598">
          <a:off x="2837785" y="3365611"/>
          <a:ext cx="3903230" cy="29474"/>
        </a:xfrm>
        <a:custGeom>
          <a:avLst/>
          <a:gdLst/>
          <a:ahLst/>
          <a:cxnLst/>
          <a:rect l="0" t="0" r="0" b="0"/>
          <a:pathLst>
            <a:path>
              <a:moveTo>
                <a:pt x="0" y="14737"/>
              </a:moveTo>
              <a:lnTo>
                <a:pt x="4718234" y="14737"/>
              </a:lnTo>
            </a:path>
          </a:pathLst>
        </a:custGeom>
        <a:noFill/>
        <a:ln w="12700" cap="flat" cmpd="sng" algn="ctr">
          <a:solidFill>
            <a:srgbClr val="00B0F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4668792" y="3313283"/>
        <a:ext cx="0" cy="0"/>
      </dsp:txXfrm>
    </dsp:sp>
    <dsp:sp modelId="{809C3059-7FE5-4830-AF05-B521E01E909B}">
      <dsp:nvSpPr>
        <dsp:cNvPr id="0" name=""/>
        <dsp:cNvSpPr/>
      </dsp:nvSpPr>
      <dsp:spPr>
        <a:xfrm>
          <a:off x="6640302" y="1987097"/>
          <a:ext cx="1346288" cy="1346288"/>
        </a:xfrm>
        <a:prstGeom prst="ellipse">
          <a:avLst/>
        </a:prstGeom>
        <a:solidFill>
          <a:srgbClr val="C8187D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ysClr val="window" lastClr="FFFFFF"/>
              </a:solidFill>
              <a:latin typeface="Tw Cen MT" panose="020B0602020104020603" pitchFamily="34" charset="0"/>
              <a:ea typeface="+mn-ea"/>
              <a:cs typeface="+mn-cs"/>
            </a:rPr>
            <a:t>Public Transportation Agencies</a:t>
          </a:r>
        </a:p>
      </dsp:txBody>
      <dsp:txXfrm>
        <a:off x="6837461" y="2184256"/>
        <a:ext cx="951970" cy="9519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F1B97-9892-4919-B9FF-E43E44A51ECD}">
      <dsp:nvSpPr>
        <dsp:cNvPr id="0" name=""/>
        <dsp:cNvSpPr/>
      </dsp:nvSpPr>
      <dsp:spPr>
        <a:xfrm>
          <a:off x="0" y="0"/>
          <a:ext cx="914399" cy="914399"/>
        </a:xfrm>
        <a:prstGeom prst="pie">
          <a:avLst>
            <a:gd name="adj1" fmla="val 5400000"/>
            <a:gd name="adj2" fmla="val 16200000"/>
          </a:avLst>
        </a:prstGeom>
        <a:solidFill>
          <a:srgbClr val="D1017D"/>
        </a:solidFill>
        <a:ln>
          <a:solidFill>
            <a:srgbClr val="D1017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DB5AA5C-C03D-4760-BF3C-66B1C42054DB}">
      <dsp:nvSpPr>
        <dsp:cNvPr id="0" name=""/>
        <dsp:cNvSpPr/>
      </dsp:nvSpPr>
      <dsp:spPr>
        <a:xfrm>
          <a:off x="457199" y="0"/>
          <a:ext cx="6324600" cy="91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0" kern="1200" dirty="0">
              <a:latin typeface="Cambria" panose="02040503050406030204" pitchFamily="18" charset="0"/>
              <a:ea typeface="Cambria" panose="02040503050406030204" pitchFamily="18" charset="0"/>
            </a:rPr>
            <a:t>Vanpool Program</a:t>
          </a:r>
        </a:p>
      </dsp:txBody>
      <dsp:txXfrm>
        <a:off x="457199" y="0"/>
        <a:ext cx="6324600" cy="9143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F1B97-9892-4919-B9FF-E43E44A51ECD}">
      <dsp:nvSpPr>
        <dsp:cNvPr id="0" name=""/>
        <dsp:cNvSpPr/>
      </dsp:nvSpPr>
      <dsp:spPr>
        <a:xfrm>
          <a:off x="0" y="0"/>
          <a:ext cx="914399" cy="914399"/>
        </a:xfrm>
        <a:prstGeom prst="pie">
          <a:avLst>
            <a:gd name="adj1" fmla="val 5400000"/>
            <a:gd name="adj2" fmla="val 16200000"/>
          </a:avLst>
        </a:prstGeom>
        <a:solidFill>
          <a:srgbClr val="D1017D"/>
        </a:solidFill>
        <a:ln>
          <a:solidFill>
            <a:srgbClr val="D1017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DB5AA5C-C03D-4760-BF3C-66B1C42054DB}">
      <dsp:nvSpPr>
        <dsp:cNvPr id="0" name=""/>
        <dsp:cNvSpPr/>
      </dsp:nvSpPr>
      <dsp:spPr>
        <a:xfrm>
          <a:off x="457199" y="0"/>
          <a:ext cx="6324600" cy="91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Cambria" panose="02040503050406030204" pitchFamily="18" charset="0"/>
              <a:ea typeface="Cambria" panose="02040503050406030204" pitchFamily="18" charset="0"/>
            </a:rPr>
            <a:t>Operating Funds</a:t>
          </a:r>
        </a:p>
      </dsp:txBody>
      <dsp:txXfrm>
        <a:off x="457199" y="0"/>
        <a:ext cx="6324600" cy="9143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F1B97-9892-4919-B9FF-E43E44A51ECD}">
      <dsp:nvSpPr>
        <dsp:cNvPr id="0" name=""/>
        <dsp:cNvSpPr/>
      </dsp:nvSpPr>
      <dsp:spPr>
        <a:xfrm>
          <a:off x="0" y="0"/>
          <a:ext cx="914399" cy="914399"/>
        </a:xfrm>
        <a:prstGeom prst="pie">
          <a:avLst>
            <a:gd name="adj1" fmla="val 5400000"/>
            <a:gd name="adj2" fmla="val 16200000"/>
          </a:avLst>
        </a:prstGeom>
        <a:solidFill>
          <a:srgbClr val="D1017D"/>
        </a:solidFill>
        <a:ln>
          <a:solidFill>
            <a:srgbClr val="D1017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DB5AA5C-C03D-4760-BF3C-66B1C42054DB}">
      <dsp:nvSpPr>
        <dsp:cNvPr id="0" name=""/>
        <dsp:cNvSpPr/>
      </dsp:nvSpPr>
      <dsp:spPr>
        <a:xfrm>
          <a:off x="457199" y="0"/>
          <a:ext cx="6324600" cy="91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Cambria" panose="02040503050406030204" pitchFamily="18" charset="0"/>
              <a:ea typeface="Cambria" panose="02040503050406030204" pitchFamily="18" charset="0"/>
            </a:rPr>
            <a:t>Vehicle Transfer</a:t>
          </a:r>
        </a:p>
      </dsp:txBody>
      <dsp:txXfrm>
        <a:off x="457199" y="0"/>
        <a:ext cx="6324600" cy="914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F0CC3-3D7F-4714-AE1E-ABEC2C9979F6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1C655-7AA2-4246-9063-3819A4DB8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19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NX: 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914400"/>
          </a:xfrm>
        </p:spPr>
        <p:txBody>
          <a:bodyPr anchor="b">
            <a:noAutofit/>
          </a:bodyPr>
          <a:lstStyle>
            <a:lvl1pPr>
              <a:defRPr sz="3500" b="1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533400"/>
          </a:xfrm>
        </p:spPr>
        <p:txBody>
          <a:bodyPr>
            <a:noAutofit/>
          </a:bodyPr>
          <a:lstStyle>
            <a:lvl1pPr marL="0" indent="0" algn="ctr">
              <a:buNone/>
              <a:defRPr sz="2500" b="1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719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NX: 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1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7620000" cy="411162"/>
          </a:xfrm>
          <a:noFill/>
        </p:spPr>
        <p:txBody>
          <a:bodyPr>
            <a:noAutofit/>
          </a:bodyPr>
          <a:lstStyle>
            <a:lvl1pPr algn="l">
              <a:defRPr sz="3000" b="1">
                <a:solidFill>
                  <a:srgbClr val="898989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Enter Title Here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525963"/>
          </a:xfrm>
        </p:spPr>
        <p:txBody>
          <a:bodyPr/>
          <a:lstStyle>
            <a:lvl1pPr>
              <a:defRPr sz="2000">
                <a:solidFill>
                  <a:srgbClr val="898989"/>
                </a:solidFill>
                <a:latin typeface="Century Gothic" panose="020B0502020202020204" pitchFamily="34" charset="0"/>
              </a:defRPr>
            </a:lvl1pPr>
            <a:lvl2pPr>
              <a:defRPr sz="1800">
                <a:solidFill>
                  <a:srgbClr val="898989"/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rgbClr val="898989"/>
                </a:solidFill>
                <a:latin typeface="Century Gothic" panose="020B0502020202020204" pitchFamily="34" charset="0"/>
              </a:defRPr>
            </a:lvl3pPr>
            <a:lvl4pPr>
              <a:defRPr sz="1400">
                <a:solidFill>
                  <a:srgbClr val="898989"/>
                </a:solidFill>
                <a:latin typeface="Century Gothic" panose="020B0502020202020204" pitchFamily="34" charset="0"/>
              </a:defRPr>
            </a:lvl4pPr>
            <a:lvl5pPr>
              <a:defRPr sz="1200">
                <a:solidFill>
                  <a:srgbClr val="898989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365125"/>
          </a:xfrm>
        </p:spPr>
        <p:txBody>
          <a:bodyPr/>
          <a:lstStyle>
            <a:lvl1pPr>
              <a:defRPr sz="8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133600" cy="365125"/>
          </a:xfrm>
        </p:spPr>
        <p:txBody>
          <a:bodyPr/>
          <a:lstStyle>
            <a:lvl1pPr algn="l">
              <a:defRPr sz="800">
                <a:latin typeface="Century Gothic" panose="020B0502020202020204" pitchFamily="34" charset="0"/>
              </a:defRPr>
            </a:lvl1pPr>
          </a:lstStyle>
          <a:p>
            <a:fld id="{0F712097-ED98-4A5E-9B6B-AEC6A13688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0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NX:  Title and 2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1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7620000" cy="411162"/>
          </a:xfrm>
          <a:noFill/>
        </p:spPr>
        <p:txBody>
          <a:bodyPr>
            <a:noAutofit/>
          </a:bodyPr>
          <a:lstStyle>
            <a:lvl1pPr algn="l">
              <a:defRPr sz="3000" b="1">
                <a:solidFill>
                  <a:srgbClr val="898989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Enter 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4114800" cy="4525963"/>
          </a:xfrm>
        </p:spPr>
        <p:txBody>
          <a:bodyPr/>
          <a:lstStyle>
            <a:lvl1pPr>
              <a:defRPr sz="2000">
                <a:solidFill>
                  <a:srgbClr val="898989"/>
                </a:solidFill>
                <a:latin typeface="Century Gothic" panose="020B0502020202020204" pitchFamily="34" charset="0"/>
              </a:defRPr>
            </a:lvl1pPr>
            <a:lvl2pPr>
              <a:defRPr sz="1800">
                <a:solidFill>
                  <a:srgbClr val="898989"/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rgbClr val="898989"/>
                </a:solidFill>
                <a:latin typeface="Century Gothic" panose="020B0502020202020204" pitchFamily="34" charset="0"/>
              </a:defRPr>
            </a:lvl3pPr>
            <a:lvl4pPr>
              <a:defRPr sz="1400">
                <a:solidFill>
                  <a:srgbClr val="898989"/>
                </a:solidFill>
                <a:latin typeface="Century Gothic" panose="020B0502020202020204" pitchFamily="34" charset="0"/>
              </a:defRPr>
            </a:lvl4pPr>
            <a:lvl5pPr>
              <a:defRPr sz="1200">
                <a:solidFill>
                  <a:srgbClr val="898989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4648200" y="1600200"/>
            <a:ext cx="4114800" cy="4525963"/>
          </a:xfrm>
        </p:spPr>
        <p:txBody>
          <a:bodyPr/>
          <a:lstStyle>
            <a:lvl1pPr>
              <a:defRPr sz="2000">
                <a:solidFill>
                  <a:srgbClr val="898989"/>
                </a:solidFill>
                <a:latin typeface="Century Gothic" panose="020B0502020202020204" pitchFamily="34" charset="0"/>
              </a:defRPr>
            </a:lvl1pPr>
            <a:lvl2pPr>
              <a:defRPr sz="1800">
                <a:solidFill>
                  <a:srgbClr val="898989"/>
                </a:solidFill>
                <a:latin typeface="Century Gothic" panose="020B0502020202020204" pitchFamily="34" charset="0"/>
              </a:defRPr>
            </a:lvl2pPr>
            <a:lvl3pPr>
              <a:defRPr sz="1600">
                <a:solidFill>
                  <a:srgbClr val="898989"/>
                </a:solidFill>
                <a:latin typeface="Century Gothic" panose="020B0502020202020204" pitchFamily="34" charset="0"/>
              </a:defRPr>
            </a:lvl3pPr>
            <a:lvl4pPr>
              <a:defRPr sz="1400">
                <a:solidFill>
                  <a:srgbClr val="898989"/>
                </a:solidFill>
                <a:latin typeface="Century Gothic" panose="020B0502020202020204" pitchFamily="34" charset="0"/>
              </a:defRPr>
            </a:lvl4pPr>
            <a:lvl5pPr>
              <a:defRPr sz="1200">
                <a:solidFill>
                  <a:srgbClr val="898989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365125"/>
          </a:xfrm>
        </p:spPr>
        <p:txBody>
          <a:bodyPr/>
          <a:lstStyle>
            <a:lvl1pPr>
              <a:defRPr sz="8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133600" cy="365125"/>
          </a:xfrm>
        </p:spPr>
        <p:txBody>
          <a:bodyPr/>
          <a:lstStyle>
            <a:lvl1pPr algn="l">
              <a:defRPr sz="800">
                <a:latin typeface="Century Gothic" panose="020B0502020202020204" pitchFamily="34" charset="0"/>
              </a:defRPr>
            </a:lvl1pPr>
          </a:lstStyle>
          <a:p>
            <a:fld id="{0F712097-ED98-4A5E-9B6B-AEC6A13688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22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NX:  Pl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1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7620000" cy="411162"/>
          </a:xfrm>
          <a:noFill/>
        </p:spPr>
        <p:txBody>
          <a:bodyPr>
            <a:noAutofit/>
          </a:bodyPr>
          <a:lstStyle>
            <a:lvl1pPr algn="l">
              <a:defRPr sz="3000" b="1">
                <a:solidFill>
                  <a:srgbClr val="898989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Enter Title Here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365125"/>
          </a:xfrm>
        </p:spPr>
        <p:txBody>
          <a:bodyPr/>
          <a:lstStyle>
            <a:lvl1pPr>
              <a:defRPr sz="8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133600" cy="365125"/>
          </a:xfrm>
        </p:spPr>
        <p:txBody>
          <a:bodyPr/>
          <a:lstStyle>
            <a:lvl1pPr algn="l">
              <a:defRPr sz="800">
                <a:latin typeface="Century Gothic" panose="020B0502020202020204" pitchFamily="34" charset="0"/>
              </a:defRPr>
            </a:lvl1pPr>
          </a:lstStyle>
          <a:p>
            <a:fld id="{0F712097-ED98-4A5E-9B6B-AEC6A13688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57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NX:  Sub-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1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223419"/>
            <a:ext cx="7620000" cy="411162"/>
          </a:xfrm>
          <a:solidFill>
            <a:schemeClr val="bg1"/>
          </a:solidFill>
        </p:spPr>
        <p:txBody>
          <a:bodyPr>
            <a:noAutofit/>
          </a:bodyPr>
          <a:lstStyle>
            <a:lvl1pPr algn="l">
              <a:defRPr sz="3000" b="1">
                <a:solidFill>
                  <a:srgbClr val="898989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Enter Sub-Title Here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12926"/>
            <a:ext cx="7620000" cy="5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058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12097-ED98-4A5E-9B6B-AEC6A1368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21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9" r:id="rId4"/>
    <p:sldLayoutId id="2147483660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lynx.maps.arcgis.com/apps/webappviewer/index.html?id=90bfdab26dc2438a93ea0b751394a85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icpedia.org/highway-signs/c/compliance.html" TargetMode="Externa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mailto:BGarces@golynx.com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SStubbs@golynx.com" TargetMode="External"/><Relationship Id="rId2" Type="http://schemas.openxmlformats.org/officeDocument/2006/relationships/hyperlink" Target="mailto:BGarces@golynx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hyperlink" Target="mailto:LBenitez@golynx.co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30478819@N08/49240438728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hyperlink" Target="https://www.golynx.com/corporate-info/doing-business/fta-5310-program.s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3232B-6BDE-4A3E-AC86-7EDA32FD3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52800"/>
            <a:ext cx="7620000" cy="281781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Section 5310 Grant Workshop</a:t>
            </a:r>
            <a:br>
              <a:rPr lang="en-US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D4EF6F-BDD3-44AF-87DA-6B0ACC624C3D}"/>
              </a:ext>
            </a:extLst>
          </p:cNvPr>
          <p:cNvSpPr txBox="1">
            <a:spLocks/>
          </p:cNvSpPr>
          <p:nvPr/>
        </p:nvSpPr>
        <p:spPr>
          <a:xfrm>
            <a:off x="685800" y="3733799"/>
            <a:ext cx="7620000" cy="38100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898989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Fiscal Year (FY) 2024-2025</a:t>
            </a:r>
            <a:endParaRPr lang="en-US" b="0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27245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Section 5310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0A6ED-2FFE-4386-8EFD-753F50E88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370690"/>
            <a:ext cx="4953000" cy="509111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Purpose: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improve mobility options for </a:t>
            </a:r>
            <a:r>
              <a:rPr lang="en-US" sz="2800" u="sng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seniors and individuals with disabilities.</a:t>
            </a:r>
            <a:endParaRPr lang="en-US" sz="2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lvl="0" indent="0">
              <a:buNone/>
            </a:pPr>
            <a:endParaRPr lang="en-US" sz="11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lvl="0" indent="0">
              <a:buNone/>
            </a:pPr>
            <a:endParaRPr lang="en-US" sz="11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lvl="0" indent="0">
              <a:buNone/>
            </a:pPr>
            <a:endParaRPr lang="en-US" sz="11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lvl="0" indent="0">
              <a:buNone/>
            </a:pPr>
            <a:endParaRPr lang="en-US" sz="11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lv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Service Area: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Urban areas of Orlando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Urban areas of Kissimmee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105088-17F0-47C2-8987-60155D635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97" y="1615072"/>
            <a:ext cx="2804403" cy="42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313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2722" y="6446838"/>
            <a:ext cx="2133600" cy="411162"/>
          </a:xfrm>
        </p:spPr>
        <p:txBody>
          <a:bodyPr/>
          <a:lstStyle/>
          <a:p>
            <a:fld id="{0F712097-ED98-4A5E-9B6B-AEC6A1368821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2543841" y="3254181"/>
            <a:ext cx="677825" cy="925033"/>
          </a:xfrm>
          <a:prstGeom prst="line">
            <a:avLst/>
          </a:prstGeom>
          <a:noFill/>
          <a:ln w="28575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cxnSp>
        <p:nvCxnSpPr>
          <p:cNvPr id="14" name="Straight Connector 13"/>
          <p:cNvCxnSpPr>
            <a:cxnSpLocks/>
            <a:stCxn id="15" idx="3"/>
            <a:endCxn id="17" idx="0"/>
          </p:cNvCxnSpPr>
          <p:nvPr/>
        </p:nvCxnSpPr>
        <p:spPr>
          <a:xfrm flipH="1">
            <a:off x="1292760" y="3403594"/>
            <a:ext cx="295283" cy="629748"/>
          </a:xfrm>
          <a:prstGeom prst="line">
            <a:avLst/>
          </a:prstGeom>
          <a:noFill/>
          <a:ln w="28575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15" name="Oval 14"/>
          <p:cNvSpPr/>
          <p:nvPr/>
        </p:nvSpPr>
        <p:spPr>
          <a:xfrm>
            <a:off x="1371600" y="2125574"/>
            <a:ext cx="1477964" cy="1497293"/>
          </a:xfrm>
          <a:prstGeom prst="ellipse">
            <a:avLst/>
          </a:prstGeom>
          <a:solidFill>
            <a:srgbClr val="69D2E7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flat" dir="t"/>
          </a:scene3d>
          <a:sp3d prstMaterial="plastic">
            <a:bevelT w="120650" h="88900"/>
            <a:bevelB w="88900" h="31750" prst="angle"/>
          </a:sp3d>
        </p:spPr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7800" y="2492514"/>
            <a:ext cx="1344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FTA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anose="020B0602020104020603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20676" y="4033342"/>
            <a:ext cx="1344168" cy="1344168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flat" dir="t"/>
          </a:scene3d>
          <a:sp3d prstMaterial="plastic">
            <a:bevelT w="120650" h="88900"/>
            <a:bevelB w="88900" h="31750" prst="angle"/>
          </a:sp3d>
        </p:spPr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0676" y="4443816"/>
            <a:ext cx="1344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white"/>
                </a:solidFill>
                <a:latin typeface="Tw Cen MT" panose="020B0602020104020603" pitchFamily="34" charset="0"/>
              </a:rPr>
              <a:t>FDOT</a:t>
            </a: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2056129890"/>
              </p:ext>
            </p:extLst>
          </p:nvPr>
        </p:nvGraphicFramePr>
        <p:xfrm>
          <a:off x="762000" y="600073"/>
          <a:ext cx="8221625" cy="4886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8FE4881A-BB1F-41A5-85B9-84E8ABA4222C}"/>
              </a:ext>
            </a:extLst>
          </p:cNvPr>
          <p:cNvSpPr txBox="1">
            <a:spLocks/>
          </p:cNvSpPr>
          <p:nvPr/>
        </p:nvSpPr>
        <p:spPr>
          <a:xfrm>
            <a:off x="457200" y="457200"/>
            <a:ext cx="7620000" cy="41116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898989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Eligible Sub-Recipients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95694D-3940-4E26-8EF2-0C15E2B90724}"/>
              </a:ext>
            </a:extLst>
          </p:cNvPr>
          <p:cNvSpPr txBox="1"/>
          <p:nvPr/>
        </p:nvSpPr>
        <p:spPr>
          <a:xfrm>
            <a:off x="2272202" y="5410200"/>
            <a:ext cx="2071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Direct </a:t>
            </a:r>
          </a:p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Recipient</a:t>
            </a:r>
          </a:p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(Urban areas)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901A6D-CADC-434C-A699-C7606B338D12}"/>
              </a:ext>
            </a:extLst>
          </p:cNvPr>
          <p:cNvSpPr txBox="1"/>
          <p:nvPr/>
        </p:nvSpPr>
        <p:spPr>
          <a:xfrm>
            <a:off x="533400" y="5410200"/>
            <a:ext cx="1597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Direct </a:t>
            </a:r>
          </a:p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Recipient</a:t>
            </a:r>
          </a:p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(Rural areas)</a:t>
            </a:r>
          </a:p>
        </p:txBody>
      </p:sp>
    </p:spTree>
    <p:extLst>
      <p:ext uri="{BB962C8B-B14F-4D97-AF65-F5344CB8AC3E}">
        <p14:creationId xmlns:p14="http://schemas.microsoft.com/office/powerpoint/2010/main" val="3994903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Is my agency eligible?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7EE6FCA3-9792-45FE-8483-9621981CC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7918572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8DC385-DCC6-4E66-9895-94FA7D8EA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5837237"/>
            <a:ext cx="8382000" cy="4873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hlinkClick r:id="rId2"/>
              </a:rPr>
              <a:t>Transit Service by Census Urban Designations (arcgis.com)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6D7C12-139E-43BB-AB88-DB7926E81D03}"/>
              </a:ext>
            </a:extLst>
          </p:cNvPr>
          <p:cNvSpPr txBox="1"/>
          <p:nvPr/>
        </p:nvSpPr>
        <p:spPr>
          <a:xfrm>
            <a:off x="2550742" y="1143000"/>
            <a:ext cx="5297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Click here to type origin &amp; destination addresses 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1B3262F-93DA-4F7B-A03E-8B914E1E6C41}"/>
              </a:ext>
            </a:extLst>
          </p:cNvPr>
          <p:cNvCxnSpPr>
            <a:cxnSpLocks/>
          </p:cNvCxnSpPr>
          <p:nvPr/>
        </p:nvCxnSpPr>
        <p:spPr>
          <a:xfrm flipH="1">
            <a:off x="1683398" y="1401763"/>
            <a:ext cx="900404" cy="7436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441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8539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Eligible 5310 Projects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14E67406-A063-42B2-BBE8-2582DCD37E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9238674"/>
              </p:ext>
            </p:extLst>
          </p:nvPr>
        </p:nvGraphicFramePr>
        <p:xfrm>
          <a:off x="1066800" y="1828801"/>
          <a:ext cx="6781800" cy="914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13" name="Content Placeholder 9">
            <a:extLst>
              <a:ext uri="{FF2B5EF4-FFF2-40B4-BE49-F238E27FC236}">
                <a16:creationId xmlns:a16="http://schemas.microsoft.com/office/drawing/2014/main" id="{F69D1910-2F47-4284-BFE2-C1528A6EEE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6439663"/>
              </p:ext>
            </p:extLst>
          </p:nvPr>
        </p:nvGraphicFramePr>
        <p:xfrm>
          <a:off x="1066800" y="3200402"/>
          <a:ext cx="6781800" cy="914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5" name="Content Placeholder 9">
            <a:extLst>
              <a:ext uri="{FF2B5EF4-FFF2-40B4-BE49-F238E27FC236}">
                <a16:creationId xmlns:a16="http://schemas.microsoft.com/office/drawing/2014/main" id="{39BE1A29-28D2-4699-A0BD-3549574277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7652029"/>
              </p:ext>
            </p:extLst>
          </p:nvPr>
        </p:nvGraphicFramePr>
        <p:xfrm>
          <a:off x="1066800" y="4572001"/>
          <a:ext cx="6781800" cy="914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45535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3" grpId="0">
        <p:bldAsOne/>
      </p:bldGraphic>
      <p:bldGraphic spid="1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8539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Vanpool Program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37DFC3-6FBE-4F50-8C09-1241009D6C00}"/>
              </a:ext>
            </a:extLst>
          </p:cNvPr>
          <p:cNvSpPr txBox="1"/>
          <p:nvPr/>
        </p:nvSpPr>
        <p:spPr>
          <a:xfrm>
            <a:off x="539235" y="2209800"/>
            <a:ext cx="3804165" cy="358046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Bus floor plans: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10 passenger Ford Transit Van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12 passenger wheelchair ADA accessible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15 passenger Ford Transit Van</a:t>
            </a:r>
          </a:p>
          <a:p>
            <a:pPr marL="523875" lvl="2">
              <a:spcBef>
                <a:spcPts val="836"/>
              </a:spcBef>
            </a:pP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*</a:t>
            </a:r>
            <a:r>
              <a:rPr lang="en-US" sz="1400" spc="-38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1400" spc="-19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Specific</a:t>
            </a:r>
            <a:r>
              <a:rPr lang="en-US" sz="1400" spc="-45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1400" spc="-19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floorplan</a:t>
            </a:r>
            <a:r>
              <a:rPr lang="en-US" sz="1400" spc="-56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1400" spc="-23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requests</a:t>
            </a:r>
            <a:r>
              <a:rPr lang="en-US" sz="1400" spc="-45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1400" spc="-11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to</a:t>
            </a:r>
            <a:r>
              <a:rPr lang="en-US" sz="1400" spc="-38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1400" spc="-15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suit</a:t>
            </a:r>
            <a:r>
              <a:rPr lang="en-US" sz="1400" spc="-41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1400" spc="-23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your</a:t>
            </a:r>
            <a:r>
              <a:rPr lang="en-US" sz="1400" spc="-53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1400" spc="-19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operations</a:t>
            </a:r>
            <a:r>
              <a:rPr lang="en-US" sz="1400" spc="-56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1400" spc="-15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will</a:t>
            </a:r>
            <a:r>
              <a:rPr lang="en-US" sz="1400" spc="-23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1400" spc="-11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be</a:t>
            </a:r>
            <a:r>
              <a:rPr lang="en-US" sz="1400" spc="-38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1400" spc="-23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considered.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E3A4A50-E1B7-4C6D-BA1D-D39AA7B05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35" y="1057183"/>
            <a:ext cx="8191297" cy="1143000"/>
          </a:xfrm>
        </p:spPr>
        <p:txBody>
          <a:bodyPr>
            <a:noAutofit/>
          </a:bodyPr>
          <a:lstStyle/>
          <a:p>
            <a:pPr marL="466725" marR="3810" indent="-457200" algn="ctr">
              <a:lnSpc>
                <a:spcPct val="100400"/>
              </a:lnSpc>
              <a:buFont typeface="Wingdings" panose="05000000000000000000" pitchFamily="2" charset="2"/>
              <a:buChar char="ü"/>
              <a:tabLst>
                <a:tab pos="347663" algn="l"/>
                <a:tab pos="348138" algn="l"/>
                <a:tab pos="5596413" algn="l"/>
              </a:tabLst>
            </a:pP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Managed by LYNX contractor: Enterprise</a:t>
            </a:r>
          </a:p>
          <a:p>
            <a:pPr marL="466725" marR="3810" indent="-457200" algn="ctr">
              <a:lnSpc>
                <a:spcPct val="100400"/>
              </a:lnSpc>
              <a:buFont typeface="Wingdings" panose="05000000000000000000" pitchFamily="2" charset="2"/>
              <a:buChar char="ü"/>
              <a:tabLst>
                <a:tab pos="347663" algn="l"/>
                <a:tab pos="348138" algn="l"/>
                <a:tab pos="5596413" algn="l"/>
              </a:tabLst>
            </a:pP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Funding available for 1 year</a:t>
            </a:r>
          </a:p>
          <a:p>
            <a:pPr marL="9525" marR="3810" indent="0">
              <a:lnSpc>
                <a:spcPct val="100400"/>
              </a:lnSpc>
              <a:buNone/>
              <a:tabLst>
                <a:tab pos="347663" algn="l"/>
                <a:tab pos="348138" algn="l"/>
                <a:tab pos="5596413" algn="l"/>
              </a:tabLst>
            </a:pPr>
            <a:endParaRPr lang="en-US" sz="3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9525" marR="3810" indent="0" algn="ctr">
              <a:lnSpc>
                <a:spcPct val="100400"/>
              </a:lnSpc>
              <a:buNone/>
              <a:tabLst>
                <a:tab pos="347663" algn="l"/>
                <a:tab pos="348138" algn="l"/>
                <a:tab pos="5596413" algn="l"/>
              </a:tabLst>
            </a:pPr>
            <a:endParaRPr lang="en-US" sz="2800" spc="-19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FAAA81-59BD-4AA6-A35A-AFB922B5B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930046"/>
            <a:ext cx="2133600" cy="9279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DEFE77-1AF0-4DEA-837C-7BD97DCE77FB}"/>
              </a:ext>
            </a:extLst>
          </p:cNvPr>
          <p:cNvSpPr txBox="1"/>
          <p:nvPr/>
        </p:nvSpPr>
        <p:spPr>
          <a:xfrm>
            <a:off x="4490318" y="2234892"/>
            <a:ext cx="4120282" cy="3708708"/>
          </a:xfrm>
          <a:prstGeom prst="rect">
            <a:avLst/>
          </a:prstGeom>
          <a:noFill/>
          <a:ln>
            <a:solidFill>
              <a:srgbClr val="D1017D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spc="-19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Includes:</a:t>
            </a:r>
            <a:endParaRPr lang="en-US" b="1" spc="-60" dirty="0"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  <a:p>
            <a:pPr lvl="1"/>
            <a:r>
              <a:rPr lang="en-US" b="1" i="1" u="sng" spc="-60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Maintenance</a:t>
            </a:r>
            <a:endParaRPr lang="en-US" b="1" i="1" spc="-60" dirty="0"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i="1" spc="-60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Preventative maintenance   every 6,000 miles at one of our approved vendors</a:t>
            </a:r>
            <a:endParaRPr lang="en-US" spc="-60" dirty="0"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  <a:p>
            <a:pPr lvl="1"/>
            <a:endParaRPr lang="en-US" sz="1400" b="1" i="1" spc="-60" dirty="0"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  <a:p>
            <a:pPr lvl="1"/>
            <a:r>
              <a:rPr lang="en-US" b="1" i="1" u="sng" spc="-60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Insurance</a:t>
            </a:r>
            <a:r>
              <a:rPr lang="en-US" i="1" spc="-60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pc="-60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U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 to $1,000,000 per occurrence and $250,000 in personal liability</a:t>
            </a:r>
            <a:endParaRPr lang="en-US" spc="-60" dirty="0"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  <a:p>
            <a:pPr lvl="1"/>
            <a:endParaRPr lang="en-US" sz="1400" b="1" i="1" spc="-60" dirty="0"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  <a:p>
            <a:pPr lvl="1"/>
            <a:r>
              <a:rPr lang="en-US" b="1" i="1" u="sng" spc="-60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Roadside Assistance</a:t>
            </a:r>
            <a:endParaRPr lang="en-US" b="1" i="1" spc="-60" dirty="0"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pc="-60" dirty="0"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24 hour assistance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7521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8539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Vanpool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0A6ED-2FFE-4386-8EFD-753F50E88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6" y="1295400"/>
            <a:ext cx="8371114" cy="5091112"/>
          </a:xfrm>
        </p:spPr>
        <p:txBody>
          <a:bodyPr>
            <a:noAutofit/>
          </a:bodyPr>
          <a:lstStyle/>
          <a:p>
            <a:pPr marL="9525" marR="3810" indent="0">
              <a:lnSpc>
                <a:spcPct val="100400"/>
              </a:lnSpc>
              <a:buNone/>
              <a:tabLst>
                <a:tab pos="347663" algn="l"/>
                <a:tab pos="348138" algn="l"/>
                <a:tab pos="5596413" algn="l"/>
              </a:tabLst>
            </a:pPr>
            <a:endParaRPr lang="en-US" sz="3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9525" marR="3810" indent="0">
              <a:lnSpc>
                <a:spcPct val="100400"/>
              </a:lnSpc>
              <a:buNone/>
              <a:tabLst>
                <a:tab pos="347663" algn="l"/>
                <a:tab pos="348138" algn="l"/>
                <a:tab pos="5596413" algn="l"/>
              </a:tabLst>
            </a:pPr>
            <a:r>
              <a:rPr lang="en-US" sz="3200" spc="-7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LYNX</a:t>
            </a:r>
            <a:r>
              <a:rPr lang="en-US" sz="3200" spc="-229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Agency</a:t>
            </a:r>
            <a:r>
              <a:rPr lang="en-US" sz="3200" spc="-36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 </a:t>
            </a:r>
            <a:r>
              <a:rPr lang="en-US" sz="3200" spc="-34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Vanpool:</a:t>
            </a:r>
          </a:p>
          <a:p>
            <a:pPr marL="9525" marR="3810" indent="0">
              <a:lnSpc>
                <a:spcPct val="100400"/>
              </a:lnSpc>
              <a:buNone/>
              <a:tabLst>
                <a:tab pos="347663" algn="l"/>
                <a:tab pos="348138" algn="l"/>
                <a:tab pos="5596413" algn="l"/>
              </a:tabLst>
            </a:pPr>
            <a:r>
              <a:rPr lang="en-US" sz="3000" b="1" spc="-19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	</a:t>
            </a:r>
            <a:r>
              <a:rPr lang="en-US" sz="3200" b="1" spc="-19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$690*</a:t>
            </a:r>
            <a:r>
              <a:rPr lang="en-US" sz="3200" b="1" spc="-83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3000" spc="-1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per</a:t>
            </a:r>
            <a:r>
              <a:rPr lang="en-US" sz="3000" spc="-68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3000" spc="-19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vehicle, </a:t>
            </a:r>
            <a:r>
              <a:rPr lang="en-US" sz="3000" spc="-4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3000" spc="-1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per</a:t>
            </a:r>
            <a:r>
              <a:rPr lang="en-US" sz="3000" spc="-49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3000" spc="-1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month</a:t>
            </a:r>
            <a:endParaRPr lang="en-US" sz="3000" spc="-38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  <a:p>
            <a:pPr marL="9525" marR="3810" indent="0">
              <a:lnSpc>
                <a:spcPct val="100400"/>
              </a:lnSpc>
              <a:buNone/>
              <a:tabLst>
                <a:tab pos="347663" algn="l"/>
                <a:tab pos="348138" algn="l"/>
                <a:tab pos="5596413" algn="l"/>
              </a:tabLst>
            </a:pPr>
            <a:endParaRPr lang="en-US" sz="1200" spc="-38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  <a:p>
            <a:pPr marL="9525" marR="3810" indent="0">
              <a:lnSpc>
                <a:spcPct val="100400"/>
              </a:lnSpc>
              <a:buNone/>
              <a:tabLst>
                <a:tab pos="347663" algn="l"/>
                <a:tab pos="348138" algn="l"/>
                <a:tab pos="5596413" algn="l"/>
              </a:tabLst>
            </a:pPr>
            <a:r>
              <a:rPr lang="en-US" sz="2800" spc="-1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	If </a:t>
            </a:r>
            <a:r>
              <a:rPr lang="en-US" sz="2800" spc="-19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agency </a:t>
            </a:r>
            <a:r>
              <a:rPr lang="en-US" sz="2800" spc="-3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provides </a:t>
            </a:r>
            <a:r>
              <a:rPr lang="en-US" sz="2800" spc="-19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insurance (with</a:t>
            </a:r>
            <a:r>
              <a:rPr lang="en-US" sz="2800" spc="-25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2800" spc="-3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approval),  </a:t>
            </a:r>
            <a:r>
              <a:rPr lang="en-US" sz="2800" spc="-109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	</a:t>
            </a:r>
            <a:r>
              <a:rPr lang="en-US" sz="3200" b="1" spc="-19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$525*</a:t>
            </a:r>
            <a:r>
              <a:rPr lang="en-US" sz="3200" b="1" spc="-4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2800" spc="-1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per</a:t>
            </a:r>
            <a:r>
              <a:rPr lang="en-US" sz="2800" spc="-49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2800" spc="-19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vehicle,</a:t>
            </a:r>
            <a:r>
              <a:rPr lang="en-US" sz="2800" spc="-27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2800" spc="-1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per</a:t>
            </a:r>
            <a:r>
              <a:rPr lang="en-US" sz="2800" spc="-49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2800" spc="-1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month</a:t>
            </a:r>
          </a:p>
          <a:p>
            <a:pPr marL="9525" marR="3810" indent="0">
              <a:lnSpc>
                <a:spcPct val="100400"/>
              </a:lnSpc>
              <a:buNone/>
              <a:tabLst>
                <a:tab pos="347663" algn="l"/>
                <a:tab pos="348138" algn="l"/>
                <a:tab pos="5596413" algn="l"/>
              </a:tabLst>
            </a:pPr>
            <a:endParaRPr lang="en-US" sz="2800" spc="-19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133600" cy="365125"/>
          </a:xfrm>
        </p:spPr>
        <p:txBody>
          <a:bodyPr/>
          <a:lstStyle/>
          <a:p>
            <a:fld id="{0F712097-ED98-4A5E-9B6B-AEC6A136882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560152-FFD1-40C8-B450-CB817283407D}"/>
              </a:ext>
            </a:extLst>
          </p:cNvPr>
          <p:cNvSpPr txBox="1"/>
          <p:nvPr/>
        </p:nvSpPr>
        <p:spPr>
          <a:xfrm>
            <a:off x="2514600" y="5191780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Cambria" panose="02040503050406030204" pitchFamily="18" charset="0"/>
                <a:ea typeface="Cambria" panose="02040503050406030204" pitchFamily="18" charset="0"/>
              </a:rPr>
              <a:t>*Additional agency costs include fuel, </a:t>
            </a:r>
          </a:p>
          <a:p>
            <a:pPr algn="ctr"/>
            <a:r>
              <a:rPr lang="en-US" sz="1400" i="1" dirty="0">
                <a:latin typeface="Cambria" panose="02040503050406030204" pitchFamily="18" charset="0"/>
                <a:ea typeface="Cambria" panose="02040503050406030204" pitchFamily="18" charset="0"/>
              </a:rPr>
              <a:t>tolls, or parking if applicable. </a:t>
            </a:r>
          </a:p>
          <a:p>
            <a:pPr algn="ctr"/>
            <a:endParaRPr lang="en-US" sz="1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1400" b="1" spc="-19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*</a:t>
            </a:r>
            <a:r>
              <a:rPr lang="en-US" sz="1400" i="1" dirty="0">
                <a:latin typeface="Cambria" panose="02040503050406030204" pitchFamily="18" charset="0"/>
                <a:ea typeface="Cambria" panose="02040503050406030204" pitchFamily="18" charset="0"/>
              </a:rPr>
              <a:t>Rate subject to change.</a:t>
            </a: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BD294435-A30B-49A9-A61C-7FB52E66EEBC}"/>
              </a:ext>
            </a:extLst>
          </p:cNvPr>
          <p:cNvSpPr/>
          <p:nvPr/>
        </p:nvSpPr>
        <p:spPr>
          <a:xfrm>
            <a:off x="3276600" y="4281886"/>
            <a:ext cx="2607049" cy="802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714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8539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Operating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0A6ED-2FFE-4386-8EFD-753F50E88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2743200"/>
            <a:ext cx="5486400" cy="3140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Examples:</a:t>
            </a:r>
          </a:p>
          <a:p>
            <a:pPr lvl="1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Salary</a:t>
            </a:r>
          </a:p>
          <a:p>
            <a:pPr lvl="1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Fringe benefits </a:t>
            </a:r>
          </a:p>
          <a:p>
            <a:pPr lvl="1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Fuel for the Vanpool vehicle</a:t>
            </a:r>
            <a:endParaRPr lang="en-US" sz="2600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Among others</a:t>
            </a:r>
            <a:endParaRPr lang="en-US" sz="2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17A6E4-E615-495D-8C9F-392C089F2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1" y="2743200"/>
            <a:ext cx="1904999" cy="3473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58E743A-5167-4B20-B7F8-D17DAF19D5AD}"/>
              </a:ext>
            </a:extLst>
          </p:cNvPr>
          <p:cNvSpPr txBox="1">
            <a:spLocks/>
          </p:cNvSpPr>
          <p:nvPr/>
        </p:nvSpPr>
        <p:spPr>
          <a:xfrm>
            <a:off x="457200" y="1495054"/>
            <a:ext cx="8305800" cy="1171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LYNX will reimburse 50% of transportation operating expenses incurred during the award period .*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8BD1597-3A3C-447F-9B64-546A63148EEC}"/>
              </a:ext>
            </a:extLst>
          </p:cNvPr>
          <p:cNvSpPr txBox="1">
            <a:spLocks/>
          </p:cNvSpPr>
          <p:nvPr/>
        </p:nvSpPr>
        <p:spPr>
          <a:xfrm>
            <a:off x="457200" y="5943600"/>
            <a:ext cx="8305800" cy="625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*Back up documentation </a:t>
            </a:r>
          </a:p>
          <a:p>
            <a:pPr marL="0" indent="0" algn="r">
              <a:buNone/>
            </a:pP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required for reimbursement.</a:t>
            </a:r>
          </a:p>
        </p:txBody>
      </p:sp>
    </p:spTree>
    <p:extLst>
      <p:ext uri="{BB962C8B-B14F-4D97-AF65-F5344CB8AC3E}">
        <p14:creationId xmlns:p14="http://schemas.microsoft.com/office/powerpoint/2010/main" val="252121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8539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Vehicle Transfer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58E743A-5167-4B20-B7F8-D17DAF19D5AD}"/>
              </a:ext>
            </a:extLst>
          </p:cNvPr>
          <p:cNvSpPr txBox="1">
            <a:spLocks/>
          </p:cNvSpPr>
          <p:nvPr/>
        </p:nvSpPr>
        <p:spPr>
          <a:xfrm>
            <a:off x="571500" y="1295400"/>
            <a:ext cx="8039100" cy="5047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LYNX may have retired vehicles available to be transferred to agencies for use in-line with Section 5310 requirements.</a:t>
            </a:r>
          </a:p>
          <a:p>
            <a:pPr marL="0" indent="0">
              <a:buNone/>
            </a:pPr>
            <a:endParaRPr lang="en-US" sz="105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8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Agency will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be </a:t>
            </a:r>
            <a:r>
              <a:rPr lang="en-US" sz="2800" spc="-1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responsible for: </a:t>
            </a:r>
          </a:p>
          <a:p>
            <a:pPr lvl="1"/>
            <a:r>
              <a:rPr lang="en-US" sz="2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operating 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the </a:t>
            </a:r>
            <a:r>
              <a:rPr lang="en-US" sz="2600" spc="-1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vehicle </a:t>
            </a:r>
            <a:r>
              <a:rPr lang="en-US" sz="2600" spc="-1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for at </a:t>
            </a:r>
            <a:r>
              <a:rPr lang="en-US" sz="2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least 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one</a:t>
            </a:r>
            <a:r>
              <a:rPr lang="en-US" sz="2600" spc="9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2600" spc="-2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year</a:t>
            </a:r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  <a:p>
            <a:pPr lvl="1"/>
            <a:r>
              <a:rPr lang="en-US" sz="2600" spc="-1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all </a:t>
            </a:r>
            <a:r>
              <a:rPr lang="en-US" sz="2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operating</a:t>
            </a:r>
            <a:r>
              <a:rPr lang="en-US" sz="2600" spc="12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expenses</a:t>
            </a:r>
          </a:p>
          <a:p>
            <a:pPr marL="457200" lvl="1" indent="0">
              <a:buNone/>
            </a:pPr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  <a:p>
            <a:r>
              <a:rPr lang="en-US" sz="2800" spc="-1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Requires </a:t>
            </a:r>
            <a:r>
              <a:rPr lang="en-US" sz="2800" spc="-1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FTA</a:t>
            </a:r>
            <a:r>
              <a:rPr lang="en-US" sz="2800" spc="-6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 </a:t>
            </a:r>
            <a:r>
              <a:rPr lang="en-US" sz="2800" spc="-2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Gill Sans MT"/>
              </a:rPr>
              <a:t>approvals</a:t>
            </a:r>
          </a:p>
          <a:p>
            <a:pPr marL="0" indent="0">
              <a:buNone/>
            </a:pPr>
            <a:endParaRPr lang="en-US" sz="105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Gill Sans MT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AA236A11-2E3A-4614-B812-5C9EFDACF329}"/>
              </a:ext>
            </a:extLst>
          </p:cNvPr>
          <p:cNvSpPr/>
          <p:nvPr/>
        </p:nvSpPr>
        <p:spPr>
          <a:xfrm>
            <a:off x="4876800" y="4419600"/>
            <a:ext cx="3412235" cy="18499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769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Award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133600" cy="365125"/>
          </a:xfrm>
        </p:spPr>
        <p:txBody>
          <a:bodyPr/>
          <a:lstStyle/>
          <a:p>
            <a:fld id="{0F712097-ED98-4A5E-9B6B-AEC6A1368821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0743A06-F2D0-47B3-8FD7-86C1B7B08427}"/>
              </a:ext>
            </a:extLst>
          </p:cNvPr>
          <p:cNvGrpSpPr/>
          <p:nvPr/>
        </p:nvGrpSpPr>
        <p:grpSpPr>
          <a:xfrm>
            <a:off x="829875" y="1295400"/>
            <a:ext cx="3733800" cy="2286000"/>
            <a:chOff x="829875" y="1295400"/>
            <a:chExt cx="3733800" cy="2286000"/>
          </a:xfrm>
        </p:grpSpPr>
        <p:sp>
          <p:nvSpPr>
            <p:cNvPr id="16" name="Flowchart: Alternate Process 15">
              <a:extLst>
                <a:ext uri="{FF2B5EF4-FFF2-40B4-BE49-F238E27FC236}">
                  <a16:creationId xmlns:a16="http://schemas.microsoft.com/office/drawing/2014/main" id="{4A64854E-1E5A-4A10-BBEA-C8837012262A}"/>
                </a:ext>
              </a:extLst>
            </p:cNvPr>
            <p:cNvSpPr/>
            <p:nvPr/>
          </p:nvSpPr>
          <p:spPr>
            <a:xfrm>
              <a:off x="829875" y="1295400"/>
              <a:ext cx="3733800" cy="2286000"/>
            </a:xfrm>
            <a:prstGeom prst="flowChartAlternateProcess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633F294-A4DE-466A-81AC-292BE0B46553}"/>
                </a:ext>
              </a:extLst>
            </p:cNvPr>
            <p:cNvSpPr txBox="1"/>
            <p:nvPr/>
          </p:nvSpPr>
          <p:spPr>
            <a:xfrm>
              <a:off x="914400" y="1499050"/>
              <a:ext cx="35052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Cambria" panose="02040503050406030204" pitchFamily="18" charset="0"/>
                  <a:ea typeface="Cambria" panose="02040503050406030204" pitchFamily="18" charset="0"/>
                </a:rPr>
                <a:t>Regional Coordination </a:t>
              </a:r>
            </a:p>
            <a:p>
              <a:pPr algn="ctr"/>
              <a:r>
                <a:rPr lang="en-US" sz="2000" b="1" dirty="0">
                  <a:latin typeface="Cambria" panose="02040503050406030204" pitchFamily="18" charset="0"/>
                  <a:ea typeface="Cambria" panose="02040503050406030204" pitchFamily="18" charset="0"/>
                </a:rPr>
                <a:t>Efforts</a:t>
              </a:r>
            </a:p>
            <a:p>
              <a:endParaRPr lang="en-US" sz="1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LYNX’s Human Services Transportation Plan (HSTP)</a:t>
              </a:r>
            </a:p>
            <a:p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CDBF680-F9F4-4B6A-83DE-3A381D1FCD58}"/>
              </a:ext>
            </a:extLst>
          </p:cNvPr>
          <p:cNvGrpSpPr/>
          <p:nvPr/>
        </p:nvGrpSpPr>
        <p:grpSpPr>
          <a:xfrm>
            <a:off x="4572000" y="1295399"/>
            <a:ext cx="3733800" cy="2286001"/>
            <a:chOff x="4572000" y="1295399"/>
            <a:chExt cx="3733800" cy="2286001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F23F907-2AFD-454E-BB3F-91F5123A74FC}"/>
                </a:ext>
              </a:extLst>
            </p:cNvPr>
            <p:cNvSpPr/>
            <p:nvPr/>
          </p:nvSpPr>
          <p:spPr>
            <a:xfrm>
              <a:off x="4572000" y="1295399"/>
              <a:ext cx="3733800" cy="2286001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44B7341-2848-4892-B9BD-E10560900DF1}"/>
                </a:ext>
              </a:extLst>
            </p:cNvPr>
            <p:cNvSpPr txBox="1"/>
            <p:nvPr/>
          </p:nvSpPr>
          <p:spPr>
            <a:xfrm>
              <a:off x="4648200" y="1509117"/>
              <a:ext cx="365760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Cambria" panose="02040503050406030204" pitchFamily="18" charset="0"/>
                  <a:ea typeface="Cambria" panose="02040503050406030204" pitchFamily="18" charset="0"/>
                </a:rPr>
                <a:t>Reviews and Oversight</a:t>
              </a:r>
            </a:p>
            <a:p>
              <a:endParaRPr lang="en-US" sz="1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Record Keeping Audits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Virtual Desktop Reviews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Pre/Post Award Monitoring</a:t>
              </a:r>
            </a:p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5A4DD94-3864-4BD2-BE29-7AE84CDE5564}"/>
              </a:ext>
            </a:extLst>
          </p:cNvPr>
          <p:cNvGrpSpPr/>
          <p:nvPr/>
        </p:nvGrpSpPr>
        <p:grpSpPr>
          <a:xfrm>
            <a:off x="829875" y="3581400"/>
            <a:ext cx="3733800" cy="2438400"/>
            <a:chOff x="829875" y="3581400"/>
            <a:chExt cx="3733800" cy="2438400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D304D8A-B716-48B3-833C-097F54F09919}"/>
                </a:ext>
              </a:extLst>
            </p:cNvPr>
            <p:cNvSpPr/>
            <p:nvPr/>
          </p:nvSpPr>
          <p:spPr>
            <a:xfrm>
              <a:off x="829875" y="3581400"/>
              <a:ext cx="3733800" cy="2272119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DE0D0F8-4E69-4E96-BD92-119A0ABEA543}"/>
                </a:ext>
              </a:extLst>
            </p:cNvPr>
            <p:cNvSpPr txBox="1"/>
            <p:nvPr/>
          </p:nvSpPr>
          <p:spPr>
            <a:xfrm>
              <a:off x="876299" y="3649920"/>
              <a:ext cx="3619501" cy="2369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Cambria" panose="02040503050406030204" pitchFamily="18" charset="0"/>
                  <a:ea typeface="Cambria" panose="02040503050406030204" pitchFamily="18" charset="0"/>
                </a:rPr>
                <a:t>Reporting</a:t>
              </a:r>
            </a:p>
            <a:p>
              <a:endParaRPr lang="en-US" sz="1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Monthly Operating Data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Monthly Invoices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Quarterly Progress Reports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CTC Reporting &amp; Annual Inspections</a:t>
              </a:r>
            </a:p>
            <a:p>
              <a:endParaRPr lang="en-US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DD4C196-B083-4B81-B996-9E67C883320A}"/>
              </a:ext>
            </a:extLst>
          </p:cNvPr>
          <p:cNvGrpSpPr/>
          <p:nvPr/>
        </p:nvGrpSpPr>
        <p:grpSpPr>
          <a:xfrm>
            <a:off x="4582724" y="3581400"/>
            <a:ext cx="3723075" cy="2262594"/>
            <a:chOff x="4582724" y="3581400"/>
            <a:chExt cx="3723075" cy="2262594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1589CFE7-A0F6-4CC6-B800-CEA4ECD17426}"/>
                </a:ext>
              </a:extLst>
            </p:cNvPr>
            <p:cNvSpPr/>
            <p:nvPr/>
          </p:nvSpPr>
          <p:spPr>
            <a:xfrm>
              <a:off x="4582724" y="3581400"/>
              <a:ext cx="3723075" cy="226259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3337257-83C5-4A2E-8D0E-E29FB49C4FD3}"/>
                </a:ext>
              </a:extLst>
            </p:cNvPr>
            <p:cNvSpPr txBox="1"/>
            <p:nvPr/>
          </p:nvSpPr>
          <p:spPr>
            <a:xfrm>
              <a:off x="4610100" y="3670518"/>
              <a:ext cx="365760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Cambria" panose="02040503050406030204" pitchFamily="18" charset="0"/>
                  <a:ea typeface="Cambria" panose="02040503050406030204" pitchFamily="18" charset="0"/>
                </a:rPr>
                <a:t>Vehicle Use</a:t>
              </a:r>
            </a:p>
            <a:p>
              <a:endParaRPr lang="en-US" sz="1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Maintenance Requirements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Transport seniors and individuals with disabilities</a:t>
              </a:r>
            </a:p>
            <a:p>
              <a:endParaRPr lang="en-US" dirty="0"/>
            </a:p>
          </p:txBody>
        </p:sp>
        <p:pic>
          <p:nvPicPr>
            <p:cNvPr id="24" name="Graphic 23" descr="Person in wheelchair">
              <a:extLst>
                <a:ext uri="{FF2B5EF4-FFF2-40B4-BE49-F238E27FC236}">
                  <a16:creationId xmlns:a16="http://schemas.microsoft.com/office/drawing/2014/main" id="{815F536A-A30C-4E6E-8400-8E9443C0D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67599" y="5105400"/>
              <a:ext cx="533401" cy="533401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B826DB7-290A-43DD-8F43-0D7889F88C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12" b="98874" l="5667" r="99083">
                        <a14:foregroundMark x1="16583" y1="11139" x2="11500" y2="50814"/>
                        <a14:foregroundMark x1="11500" y1="50814" x2="15583" y2="61327"/>
                        <a14:foregroundMark x1="5667" y1="29912" x2="12417" y2="49562"/>
                        <a14:foregroundMark x1="6167" y1="30788" x2="14000" y2="22153"/>
                        <a14:foregroundMark x1="10833" y1="34668" x2="18167" y2="58198"/>
                        <a14:foregroundMark x1="18667" y1="15895" x2="93333" y2="65957"/>
                        <a14:foregroundMark x1="21333" y1="60451" x2="92250" y2="72215"/>
                        <a14:foregroundMark x1="87083" y1="73091" x2="29250" y2="53942"/>
                        <a14:foregroundMark x1="29250" y1="53942" x2="63167" y2="60451"/>
                        <a14:foregroundMark x1="63167" y1="60451" x2="31750" y2="56320"/>
                        <a14:foregroundMark x1="31750" y1="56320" x2="95833" y2="74969"/>
                        <a14:foregroundMark x1="95833" y1="74969" x2="64083" y2="70588"/>
                        <a14:foregroundMark x1="64083" y1="70588" x2="95417" y2="76971"/>
                        <a14:foregroundMark x1="22833" y1="22904" x2="24417" y2="22153"/>
                        <a14:foregroundMark x1="36917" y1="98874" x2="36547" y2="97207"/>
                        <a14:foregroundMark x1="84820" y1="97333" x2="84775" y2="97133"/>
                        <a14:foregroundMark x1="85000" y1="98123" x2="84820" y2="97333"/>
                        <a14:foregroundMark x1="40083" y1="26033" x2="40083" y2="26033"/>
                        <a14:foregroundMark x1="36417" y1="26033" x2="36417" y2="26033"/>
                        <a14:foregroundMark x1="39083" y1="26033" x2="39083" y2="26033"/>
                        <a14:foregroundMark x1="39083" y1="26033" x2="19750" y2="15895"/>
                        <a14:foregroundMark x1="41167" y1="27534" x2="17167" y2="15895"/>
                        <a14:foregroundMark x1="22333" y1="13517" x2="52569" y2="30774"/>
                        <a14:foregroundMark x1="15299" y1="18333" x2="38137" y2="47333"/>
                        <a14:foregroundMark x1="38137" y1="47333" x2="39468" y2="25667"/>
                        <a14:foregroundMark x1="16630" y1="14333" x2="16630" y2="14333"/>
                        <a14:foregroundMark x1="18182" y1="14667" x2="20177" y2="17667"/>
                        <a14:foregroundMark x1="16186" y1="13333" x2="23060" y2="15667"/>
                        <a14:foregroundMark x1="41242" y1="26667" x2="43016" y2="26333"/>
                        <a14:backgroundMark x1="40840" y1="20514" x2="54000" y2="18773"/>
                        <a14:backgroundMark x1="38834" y1="20779" x2="40585" y2="20547"/>
                        <a14:backgroundMark x1="54000" y1="18773" x2="4583" y2="125"/>
                        <a14:backgroundMark x1="4583" y1="125" x2="40417" y2="6383"/>
                        <a14:backgroundMark x1="40417" y1="6383" x2="25076" y2="11578"/>
                        <a14:backgroundMark x1="30213" y1="15859" x2="67333" y2="17897"/>
                        <a14:backgroundMark x1="67333" y1="17897" x2="44169" y2="23395"/>
                        <a14:backgroundMark x1="49718" y1="26991" x2="95083" y2="31539"/>
                        <a14:backgroundMark x1="52067" y1="32643" x2="51167" y2="32666"/>
                        <a14:backgroundMark x1="95083" y1="31539" x2="59296" y2="32457"/>
                        <a14:backgroundMark x1="55478" y1="30279" x2="81000" y2="16145"/>
                        <a14:backgroundMark x1="51167" y1="32666" x2="51645" y2="32402"/>
                        <a14:backgroundMark x1="81000" y1="16145" x2="45777" y2="24741"/>
                        <a14:backgroundMark x1="49490" y1="26861" x2="85083" y2="25282"/>
                        <a14:backgroundMark x1="85083" y1="25282" x2="58321" y2="31901"/>
                        <a14:backgroundMark x1="77667" y1="41677" x2="92750" y2="47184"/>
                        <a14:backgroundMark x1="29917" y1="76345" x2="40500" y2="99124"/>
                        <a14:backgroundMark x1="36000" y1="92365" x2="39417" y2="99625"/>
                        <a14:backgroundMark x1="30250" y1="91615" x2="30000" y2="98623"/>
                        <a14:backgroundMark x1="80417" y1="92991" x2="82167" y2="91865"/>
                        <a14:backgroundMark x1="84917" y1="95745" x2="84917" y2="95745"/>
                        <a14:backgroundMark x1="85417" y1="95870" x2="81417" y2="93992"/>
                        <a14:backgroundMark x1="85750" y1="97497" x2="86750" y2="97872"/>
                        <a14:backgroundMark x1="34167" y1="94243" x2="38833" y2="95494"/>
                        <a14:backgroundMark x1="36833" y1="98874" x2="36833" y2="98874"/>
                        <a14:backgroundMark x1="36833" y1="98874" x2="41250" y2="97622"/>
                        <a14:backgroundMark x1="97783" y1="53000" x2="99335" y2="56333"/>
                        <a14:backgroundMark x1="95787" y1="54000" x2="99557" y2="57333"/>
                        <a14:backgroundMark x1="62528" y1="35667" x2="98891" y2="58000"/>
                        <a14:backgroundMark x1="53659" y1="29000" x2="64523" y2="37667"/>
                        <a14:backgroundMark x1="33925" y1="97667" x2="34812" y2="87333"/>
                        <a14:backgroundMark x1="85366" y1="97667" x2="87140" y2="96000"/>
                        <a14:backgroundMark x1="85809" y1="96667" x2="85809" y2="96667"/>
                        <a14:backgroundMark x1="85588" y1="97333" x2="85588" y2="97333"/>
                        <a14:backgroundMark x1="88692" y1="99000" x2="86031" y2="98333"/>
                        <a14:backgroundMark x1="30377" y1="89333" x2="34146" y2="9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0477262">
            <a:off x="3672442" y="2908679"/>
            <a:ext cx="1875315" cy="1248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070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Application Schedule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133600" cy="365125"/>
          </a:xfrm>
        </p:spPr>
        <p:txBody>
          <a:bodyPr/>
          <a:lstStyle/>
          <a:p>
            <a:fld id="{0F712097-ED98-4A5E-9B6B-AEC6A1368821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07FDB2C-3027-4210-AA18-390858BC54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7044"/>
              </p:ext>
            </p:extLst>
          </p:nvPr>
        </p:nvGraphicFramePr>
        <p:xfrm>
          <a:off x="1041398" y="1333500"/>
          <a:ext cx="7112002" cy="4678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56001">
                  <a:extLst>
                    <a:ext uri="{9D8B030D-6E8A-4147-A177-3AD203B41FA5}">
                      <a16:colId xmlns:a16="http://schemas.microsoft.com/office/drawing/2014/main" val="50897300"/>
                    </a:ext>
                  </a:extLst>
                </a:gridCol>
                <a:gridCol w="3556001">
                  <a:extLst>
                    <a:ext uri="{9D8B030D-6E8A-4147-A177-3AD203B41FA5}">
                      <a16:colId xmlns:a16="http://schemas.microsoft.com/office/drawing/2014/main" val="1515263594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Major Task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01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Dates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01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694148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Grant Workshop</a:t>
                      </a:r>
                      <a:endParaRPr lang="en-US" sz="2000" b="1" i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July 21, 2023</a:t>
                      </a:r>
                      <a:endParaRPr lang="en-US" sz="2000" b="1" i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04013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Period of Questions &amp;</a:t>
                      </a:r>
                    </a:p>
                    <a:p>
                      <a:pPr algn="ctr"/>
                      <a:r>
                        <a:rPr lang="en-US" sz="2000" b="0" i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Coordination with CTC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July 24 – August 4, 2023</a:t>
                      </a:r>
                      <a:endParaRPr lang="en-US" sz="2000" b="1" i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19349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Applications Due</a:t>
                      </a:r>
                      <a:endParaRPr lang="en-US" sz="2000" b="1" i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August 25, 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086717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Recommendation to award</a:t>
                      </a:r>
                      <a:endParaRPr lang="en-US" sz="2000" b="1" i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en-US" sz="900" b="1" i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Winter 2023</a:t>
                      </a:r>
                      <a:endParaRPr lang="en-US" sz="2000" b="1" i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en-US" sz="9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0426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Pre-Monitoring Process &amp; Notice to Proceed</a:t>
                      </a:r>
                      <a:endParaRPr lang="en-US" sz="2000" b="1" i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Summer 2024</a:t>
                      </a:r>
                      <a:endParaRPr lang="en-US" sz="2000" b="1" i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110255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Period of Award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October 1, 2024  to </a:t>
                      </a:r>
                    </a:p>
                    <a:p>
                      <a:pPr algn="ctr"/>
                      <a:r>
                        <a:rPr lang="en-U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September 30, 2025</a:t>
                      </a:r>
                      <a:endParaRPr lang="en-US" sz="2000" b="1" i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434560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AEC23227-CAA8-460F-A91F-C62CBA2CBE1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1017D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90873">
            <a:off x="7742762" y="5582901"/>
            <a:ext cx="1030037" cy="96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7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Project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0A6ED-2FFE-4386-8EFD-753F50E88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6" y="1155473"/>
            <a:ext cx="4103914" cy="2425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Multi-agency:</a:t>
            </a: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                 </a:t>
            </a:r>
          </a:p>
          <a:p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multi-agency evaluation committee will review the applications and score them based on the evaluation criteria.</a:t>
            </a:r>
          </a:p>
          <a:p>
            <a:pPr marL="0" indent="0">
              <a:buNone/>
            </a:pPr>
            <a:endParaRPr lang="en-US" sz="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sz="9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A32122-68C8-4964-9F46-FEE15D2E5CFC}"/>
              </a:ext>
            </a:extLst>
          </p:cNvPr>
          <p:cNvSpPr txBox="1">
            <a:spLocks/>
          </p:cNvSpPr>
          <p:nvPr/>
        </p:nvSpPr>
        <p:spPr>
          <a:xfrm>
            <a:off x="609600" y="3429000"/>
            <a:ext cx="4103914" cy="27289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Criteria: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                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Documents (22 points max)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Agency Information (2 points max)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System Description (18 point max)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Budget (25 points max)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Proposed Project (28 point max)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Overall Impression (5 points max)</a:t>
            </a:r>
          </a:p>
          <a:p>
            <a:pPr marL="457200" lvl="1" indent="0">
              <a:buNone/>
            </a:pP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</a:t>
            </a:r>
            <a:r>
              <a:rPr lang="en-US" sz="20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 Score: 100 points</a:t>
            </a:r>
            <a:endParaRPr lang="en-US" sz="1600" b="1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5C20F0-907F-4A27-B6DB-02DA0EF5D34B}"/>
              </a:ext>
            </a:extLst>
          </p:cNvPr>
          <p:cNvSpPr txBox="1">
            <a:spLocks/>
          </p:cNvSpPr>
          <p:nvPr/>
        </p:nvSpPr>
        <p:spPr>
          <a:xfrm>
            <a:off x="5181600" y="1155472"/>
            <a:ext cx="3494314" cy="1986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Internal (LYNX):</a:t>
            </a: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                 </a:t>
            </a:r>
          </a:p>
          <a:p>
            <a:r>
              <a:rPr lang="en-US" sz="2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Subrecipient </a:t>
            </a: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risk assessment</a:t>
            </a:r>
          </a:p>
          <a:p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Fact Sheet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9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AA6FC4-1169-4EE4-A67F-A03E41EDC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3443286"/>
            <a:ext cx="2667000" cy="272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1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Required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0A6ED-2FFE-4386-8EFD-753F50E88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189099"/>
            <a:ext cx="3848100" cy="52435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 1: </a:t>
            </a:r>
            <a:r>
              <a:rPr lang="en-US" sz="24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Annual Operating Data </a:t>
            </a: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(sections 1-5)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Support for Budget and Fact Sheet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Data from July 1, 2022 through June 30, 2023</a:t>
            </a:r>
          </a:p>
          <a:p>
            <a:pPr marL="0" indent="0">
              <a:buNone/>
            </a:pPr>
            <a:endParaRPr lang="en-US" sz="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 2: </a:t>
            </a:r>
            <a:r>
              <a:rPr lang="en-US" sz="24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Funding Request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Vanpool: Same unit cost regardless of vehicle type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Operating Assistance: request must comply with Grant Manual’s Eligible Project Section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Grant request: 50%  reimbursement of the total project cost.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7A74296-83CA-4DF8-9CA7-556BB8915360}"/>
              </a:ext>
            </a:extLst>
          </p:cNvPr>
          <p:cNvSpPr txBox="1">
            <a:spLocks/>
          </p:cNvSpPr>
          <p:nvPr/>
        </p:nvSpPr>
        <p:spPr>
          <a:xfrm>
            <a:off x="4724400" y="1189099"/>
            <a:ext cx="3848100" cy="52435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 3: </a:t>
            </a:r>
            <a:r>
              <a:rPr lang="en-US" sz="24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Local Match</a:t>
            </a:r>
            <a:endParaRPr lang="en-US" sz="2400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Sources and amounts for the Local Match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Other funds received for transportation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Local Cash Contribution amount from Form 2 must match Total Local Match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9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 4: Fact Sheet</a:t>
            </a:r>
            <a:endParaRPr lang="en-US" sz="2400" b="1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r>
              <a:rPr lang="en-US" sz="2200" baseline="30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</a:t>
            </a: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column – auto populates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2200" baseline="30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nd</a:t>
            </a: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column – calculations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2200" baseline="30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column – projections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 5: Vehicle Inventory</a:t>
            </a:r>
            <a:endParaRPr lang="en-US" b="1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Current vehicle inventory</a:t>
            </a:r>
            <a:endParaRPr lang="en-US" sz="2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Anticipated/requested vehicles</a:t>
            </a:r>
          </a:p>
        </p:txBody>
      </p:sp>
    </p:spTree>
    <p:extLst>
      <p:ext uri="{BB962C8B-B14F-4D97-AF65-F5344CB8AC3E}">
        <p14:creationId xmlns:p14="http://schemas.microsoft.com/office/powerpoint/2010/main" val="353800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Tips and Tricks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7A74296-83CA-4DF8-9CA7-556BB8915360}"/>
              </a:ext>
            </a:extLst>
          </p:cNvPr>
          <p:cNvSpPr txBox="1">
            <a:spLocks/>
          </p:cNvSpPr>
          <p:nvPr/>
        </p:nvSpPr>
        <p:spPr>
          <a:xfrm>
            <a:off x="609600" y="1524000"/>
            <a:ext cx="7772400" cy="4984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rgbClr val="898989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Maps must be in </a:t>
            </a:r>
            <a:r>
              <a:rPr lang="en-US" sz="2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US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r>
              <a:rPr lang="en-US" sz="22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r>
              <a:rPr lang="en-US" sz="2200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R.</a:t>
            </a:r>
          </a:p>
          <a:p>
            <a:pPr marL="0" indent="0">
              <a:buNone/>
            </a:pPr>
            <a:endParaRPr lang="en-US" sz="900" dirty="0">
              <a:solidFill>
                <a:srgbClr val="7030A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Provide two copies of required Forms: Excel &amp; PDF format (signed).</a:t>
            </a:r>
          </a:p>
          <a:p>
            <a:pPr marL="0" indent="0">
              <a:buNone/>
            </a:pPr>
            <a:endParaRPr lang="en-US" sz="9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Authorized Representative signing forms MUST be the same person designated in the Board Resolution.</a:t>
            </a:r>
          </a:p>
          <a:p>
            <a:pPr marL="0" indent="0">
              <a:buNone/>
            </a:pPr>
            <a:endParaRPr lang="en-US" sz="9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Read LYNX’s Transportation Disadvantaged Service Plan.</a:t>
            </a:r>
          </a:p>
          <a:p>
            <a:pPr marL="0" indent="0">
              <a:buNone/>
            </a:pPr>
            <a:endParaRPr lang="en-US" sz="9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 not copy and paste information from old applications!</a:t>
            </a:r>
          </a:p>
          <a:p>
            <a:pPr marL="0" indent="0">
              <a:buNone/>
            </a:pPr>
            <a:endParaRPr lang="en-US" sz="9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56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Application Submission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0A6ED-2FFE-4386-8EFD-753F50E88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19200"/>
            <a:ext cx="5334000" cy="5243513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Request, by email, a secured portal link no later than   </a:t>
            </a:r>
            <a:r>
              <a:rPr lang="en-US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August 18, 2023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to:</a:t>
            </a:r>
          </a:p>
          <a:p>
            <a:pPr marL="0" lvl="0" indent="0">
              <a:buNone/>
            </a:pPr>
            <a:endParaRPr lang="en-US" sz="5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257300" lvl="3" indent="0">
              <a:buNone/>
            </a:pPr>
            <a:r>
              <a:rPr lang="en-US" sz="27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Brenda I Garcés</a:t>
            </a:r>
          </a:p>
          <a:p>
            <a:pPr marL="1257300" lvl="3" indent="0">
              <a:buNone/>
            </a:pPr>
            <a:r>
              <a:rPr lang="en-US" sz="27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"/>
              </a:rPr>
              <a:t>BGarces@golynx.com</a:t>
            </a:r>
            <a:endParaRPr lang="en-US" sz="27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lvl="0" indent="0">
              <a:buNone/>
            </a:pPr>
            <a:endParaRPr lang="en-US" sz="11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Applications </a:t>
            </a:r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must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 submitted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through a secured portal by the deadline:    </a:t>
            </a:r>
          </a:p>
          <a:p>
            <a:pPr marL="800100" lvl="2" indent="0">
              <a:buNone/>
            </a:pPr>
            <a:r>
              <a:rPr lang="en-US" sz="3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August 25, 2023</a:t>
            </a: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800100" lvl="2" indent="0">
              <a:buNone/>
            </a:pP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by </a:t>
            </a:r>
            <a:r>
              <a:rPr lang="en-US" sz="3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5:00 pm</a:t>
            </a:r>
            <a:endParaRPr lang="en-US" sz="3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BBF38B-B1F2-4C5F-B1D5-7A96B06ED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345941"/>
            <a:ext cx="3444362" cy="4470918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>
              <a:prstClr val="black">
                <a:alpha val="50000"/>
              </a:prstClr>
            </a:inn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3D71CA-C2ED-4413-B391-254D920EED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7174">
            <a:off x="1026127" y="2870283"/>
            <a:ext cx="691303" cy="63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90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4CE4-95C2-4EC9-83D3-2F79CBD2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8539"/>
            <a:ext cx="7620000" cy="411162"/>
          </a:xfrm>
        </p:spPr>
        <p:txBody>
          <a:bodyPr/>
          <a:lstStyle/>
          <a:p>
            <a:r>
              <a:rPr lang="en-US" sz="3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Contact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0A6ED-2FFE-4386-8EFD-753F50E88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066800"/>
            <a:ext cx="8153400" cy="53498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 more information on the program, please contact:</a:t>
            </a:r>
          </a:p>
          <a:p>
            <a:pPr marL="0" indent="0" algn="ctr">
              <a:buNone/>
            </a:pPr>
            <a:endParaRPr lang="en-US" sz="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28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Brenda I </a:t>
            </a:r>
            <a:r>
              <a:rPr lang="en-US" sz="28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Garcés</a:t>
            </a:r>
            <a:r>
              <a:rPr lang="en-US" sz="28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– LYNX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Human Services Transportation Analyst</a:t>
            </a:r>
          </a:p>
          <a:p>
            <a:pPr marL="0" indent="0" algn="ctr">
              <a:buNone/>
            </a:pPr>
            <a:r>
              <a:rPr lang="en-US" sz="2400" u="sng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"/>
              </a:rPr>
              <a:t>BGarces@golynx.com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1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28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Selita Stubbs – LYNX, CTC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Senior Manager of Mobility Services</a:t>
            </a:r>
          </a:p>
          <a:p>
            <a:pPr marL="0" indent="0" algn="ctr">
              <a:buNone/>
            </a:pPr>
            <a:r>
              <a:rPr lang="en-US" sz="2400" u="sng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"/>
              </a:rPr>
              <a:t>SStubbs@golynx.com</a:t>
            </a:r>
            <a:endParaRPr lang="en-US" sz="2400" u="sng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1600" u="sng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28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Luis Benitez – Enterprise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Enterprise Contractor</a:t>
            </a:r>
          </a:p>
          <a:p>
            <a:pPr marL="0" indent="0" algn="ctr">
              <a:buNone/>
            </a:pPr>
            <a:r>
              <a:rPr lang="en-US" sz="2400" u="sng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4"/>
              </a:rPr>
              <a:t>LBenitez@golynx.com</a:t>
            </a:r>
            <a:r>
              <a:rPr lang="en-US" sz="2400" u="sng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3" name="Graphic 12" descr="Boardroom">
            <a:extLst>
              <a:ext uri="{FF2B5EF4-FFF2-40B4-BE49-F238E27FC236}">
                <a16:creationId xmlns:a16="http://schemas.microsoft.com/office/drawing/2014/main" id="{799BE504-78A8-4253-B130-21F706DE36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43800" y="53340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F9D03-FE87-4458-8EE1-B445579B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12097-ED98-4A5E-9B6B-AEC6A1368821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0A934BC-24AA-4F2E-ABB4-42C675497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17100" y="762000"/>
            <a:ext cx="6655300" cy="4423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453319-620E-4BE5-92C9-71A05BC35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5059362"/>
            <a:ext cx="8153400" cy="11588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600" u="sng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hlinkClick r:id="rId4"/>
              </a:rPr>
              <a:t>FTA 5310 Program | Public Transportation in Orange, Seminole &amp; Osceola (golynx.com)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Graphic 5" descr="Universal Access">
            <a:extLst>
              <a:ext uri="{FF2B5EF4-FFF2-40B4-BE49-F238E27FC236}">
                <a16:creationId xmlns:a16="http://schemas.microsoft.com/office/drawing/2014/main" id="{D77A63D5-52FA-46EF-B7F6-3B1B73979D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71600" y="57912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2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LYNX Presentation Template_White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LYNX Presentation Template_White_1</Template>
  <TotalTime>2917</TotalTime>
  <Words>808</Words>
  <Application>Microsoft Office PowerPoint</Application>
  <PresentationFormat>On-screen Show (4:3)</PresentationFormat>
  <Paragraphs>203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Cambria</vt:lpstr>
      <vt:lpstr>Century Gothic</vt:lpstr>
      <vt:lpstr>Gill Sans MT</vt:lpstr>
      <vt:lpstr>Tw Cen MT</vt:lpstr>
      <vt:lpstr>Wingdings</vt:lpstr>
      <vt:lpstr>LYNX Presentation Template_White_1</vt:lpstr>
      <vt:lpstr>Section 5310 Grant Workshop </vt:lpstr>
      <vt:lpstr>Section 5310</vt:lpstr>
      <vt:lpstr>PowerPoint Presentation</vt:lpstr>
      <vt:lpstr>Is my agency eligible?</vt:lpstr>
      <vt:lpstr>Eligible 5310 Projects</vt:lpstr>
      <vt:lpstr>Vanpool Program</vt:lpstr>
      <vt:lpstr>Vanpool Program</vt:lpstr>
      <vt:lpstr>Operating Funds</vt:lpstr>
      <vt:lpstr>Vehicle Transfer</vt:lpstr>
      <vt:lpstr>Award Requirements</vt:lpstr>
      <vt:lpstr>Application Schedule</vt:lpstr>
      <vt:lpstr>Project Selection</vt:lpstr>
      <vt:lpstr>Required Documents</vt:lpstr>
      <vt:lpstr>Tips and Tricks</vt:lpstr>
      <vt:lpstr>Application Submission</vt:lpstr>
      <vt:lpstr>Contact Us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Technical Administrator</dc:creator>
  <cp:lastModifiedBy>Brenda Garces</cp:lastModifiedBy>
  <cp:revision>178</cp:revision>
  <dcterms:created xsi:type="dcterms:W3CDTF">2014-09-23T14:50:14Z</dcterms:created>
  <dcterms:modified xsi:type="dcterms:W3CDTF">2023-07-20T19:06:53Z</dcterms:modified>
</cp:coreProperties>
</file>