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sldIdLst>
    <p:sldId id="312" r:id="rId5"/>
    <p:sldId id="320" r:id="rId6"/>
    <p:sldId id="305" r:id="rId7"/>
    <p:sldId id="260" r:id="rId8"/>
    <p:sldId id="299" r:id="rId9"/>
    <p:sldId id="291" r:id="rId10"/>
    <p:sldId id="337" r:id="rId11"/>
    <p:sldId id="300" r:id="rId12"/>
    <p:sldId id="313" r:id="rId13"/>
    <p:sldId id="289" r:id="rId14"/>
    <p:sldId id="290" r:id="rId15"/>
    <p:sldId id="314" r:id="rId16"/>
    <p:sldId id="315" r:id="rId17"/>
    <p:sldId id="295" r:id="rId18"/>
    <p:sldId id="325" r:id="rId19"/>
    <p:sldId id="296" r:id="rId20"/>
    <p:sldId id="328" r:id="rId21"/>
    <p:sldId id="294" r:id="rId22"/>
    <p:sldId id="335" r:id="rId23"/>
    <p:sldId id="331" r:id="rId24"/>
    <p:sldId id="332" r:id="rId25"/>
    <p:sldId id="333" r:id="rId26"/>
    <p:sldId id="334" r:id="rId27"/>
    <p:sldId id="301" r:id="rId28"/>
    <p:sldId id="329" r:id="rId29"/>
    <p:sldId id="280" r:id="rId30"/>
    <p:sldId id="338" r:id="rId31"/>
    <p:sldId id="322" r:id="rId32"/>
  </p:sldIdLst>
  <p:sldSz cx="12192000" cy="6858000"/>
  <p:notesSz cx="12192000" cy="6858000"/>
  <p:embeddedFontLst>
    <p:embeddedFont>
      <p:font typeface="Cambria" panose="02040503050406030204" pitchFamily="18" charset="0"/>
      <p:regular r:id="rId33"/>
      <p:bold r:id="rId34"/>
      <p:italic r:id="rId35"/>
      <p:boldItalic r:id="rId36"/>
    </p:embeddedFont>
    <p:embeddedFont>
      <p:font typeface="Century Gothic" panose="020B0502020202020204" pitchFamily="34" charset="0"/>
      <p:regular r:id="rId37"/>
      <p:bold r:id="rId38"/>
      <p:italic r:id="rId39"/>
      <p:boldItalic r:id="rId40"/>
    </p:embeddedFont>
    <p:embeddedFont>
      <p:font typeface="Gill Sans MT" panose="020B0502020104020203" pitchFamily="34" charset="0"/>
      <p:regular r:id="rId41"/>
      <p:bold r:id="rId42"/>
      <p:italic r:id="rId43"/>
      <p:boldItalic r:id="rId44"/>
    </p:embeddedFont>
    <p:embeddedFont>
      <p:font typeface="Tw Cen MT" panose="020B0602020104020603"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897578-FAF8-4A7C-BAC2-30F518FD88C8}">
          <p14:sldIdLst>
            <p14:sldId id="312"/>
            <p14:sldId id="320"/>
            <p14:sldId id="305"/>
            <p14:sldId id="260"/>
            <p14:sldId id="299"/>
            <p14:sldId id="291"/>
            <p14:sldId id="337"/>
            <p14:sldId id="300"/>
            <p14:sldId id="313"/>
          </p14:sldIdLst>
        </p14:section>
        <p14:section name="Untitled Section" id="{B73F7ED4-D36B-46A5-97FF-480CD4754517}">
          <p14:sldIdLst>
            <p14:sldId id="289"/>
            <p14:sldId id="290"/>
            <p14:sldId id="314"/>
            <p14:sldId id="315"/>
            <p14:sldId id="295"/>
            <p14:sldId id="325"/>
            <p14:sldId id="296"/>
            <p14:sldId id="328"/>
            <p14:sldId id="294"/>
            <p14:sldId id="335"/>
            <p14:sldId id="331"/>
            <p14:sldId id="332"/>
            <p14:sldId id="333"/>
            <p14:sldId id="334"/>
            <p14:sldId id="301"/>
            <p14:sldId id="329"/>
            <p14:sldId id="280"/>
            <p14:sldId id="338"/>
            <p14:sldId id="322"/>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1376"/>
    <a:srgbClr val="B10F92"/>
    <a:srgbClr val="B808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6327"/>
  </p:normalViewPr>
  <p:slideViewPr>
    <p:cSldViewPr>
      <p:cViewPr varScale="1">
        <p:scale>
          <a:sx n="109" d="100"/>
          <a:sy n="109" d="100"/>
        </p:scale>
        <p:origin x="83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B13174-3E22-4484-9AEC-B7AF55CA00A5}"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051B2F12-4BA4-4D85-B58A-6018392E93BE}">
      <dgm:prSet custT="1"/>
      <dgm:spPr/>
      <dgm:t>
        <a:bodyPr/>
        <a:lstStyle/>
        <a:p>
          <a:r>
            <a:rPr lang="en-US" sz="4000" b="1" dirty="0">
              <a:latin typeface="Cambria" panose="02040503050406030204" pitchFamily="18" charset="0"/>
              <a:ea typeface="Cambria" panose="02040503050406030204" pitchFamily="18" charset="0"/>
            </a:rPr>
            <a:t>Section 5310:</a:t>
          </a:r>
          <a:endParaRPr lang="en-US" sz="4000" dirty="0">
            <a:latin typeface="Cambria" panose="02040503050406030204" pitchFamily="18" charset="0"/>
            <a:ea typeface="Cambria" panose="02040503050406030204" pitchFamily="18" charset="0"/>
          </a:endParaRPr>
        </a:p>
      </dgm:t>
    </dgm:pt>
    <dgm:pt modelId="{17D5BCA4-4275-444F-B6BA-579873C00566}" type="parTrans" cxnId="{6A9CB601-39E0-44B0-99A9-55F4750248E9}">
      <dgm:prSet/>
      <dgm:spPr/>
      <dgm:t>
        <a:bodyPr/>
        <a:lstStyle/>
        <a:p>
          <a:endParaRPr lang="en-US"/>
        </a:p>
      </dgm:t>
    </dgm:pt>
    <dgm:pt modelId="{EDAABAA0-8C44-41E5-8F36-D85FD1E92315}" type="sibTrans" cxnId="{6A9CB601-39E0-44B0-99A9-55F4750248E9}">
      <dgm:prSet/>
      <dgm:spPr/>
      <dgm:t>
        <a:bodyPr/>
        <a:lstStyle/>
        <a:p>
          <a:endParaRPr lang="en-US"/>
        </a:p>
      </dgm:t>
    </dgm:pt>
    <dgm:pt modelId="{589FE877-7A24-4E2C-BBE2-EF3E203ACD1C}">
      <dgm:prSet/>
      <dgm:spPr/>
      <dgm:t>
        <a:bodyPr/>
        <a:lstStyle/>
        <a:p>
          <a:pPr>
            <a:buFontTx/>
            <a:buNone/>
          </a:pPr>
          <a:r>
            <a:rPr lang="en-US" dirty="0">
              <a:latin typeface="Cambria" panose="02040503050406030204" pitchFamily="18" charset="0"/>
              <a:ea typeface="Cambria" panose="02040503050406030204" pitchFamily="18" charset="0"/>
            </a:rPr>
            <a:t>Improving mobility options</a:t>
          </a:r>
        </a:p>
      </dgm:t>
    </dgm:pt>
    <dgm:pt modelId="{A4DB2FF2-6D9C-4957-B8C7-02BE5E6D0711}" type="parTrans" cxnId="{B4D0AD46-C2BC-41E7-9437-894E457E181B}">
      <dgm:prSet/>
      <dgm:spPr/>
      <dgm:t>
        <a:bodyPr/>
        <a:lstStyle/>
        <a:p>
          <a:endParaRPr lang="en-US"/>
        </a:p>
      </dgm:t>
    </dgm:pt>
    <dgm:pt modelId="{15B79363-A05E-4FBC-9BBD-8A264C8F05B4}" type="sibTrans" cxnId="{B4D0AD46-C2BC-41E7-9437-894E457E181B}">
      <dgm:prSet/>
      <dgm:spPr/>
      <dgm:t>
        <a:bodyPr/>
        <a:lstStyle/>
        <a:p>
          <a:endParaRPr lang="en-US"/>
        </a:p>
      </dgm:t>
    </dgm:pt>
    <dgm:pt modelId="{DC060061-AE5E-445D-8ADA-19B488153264}">
      <dgm:prSet custT="1"/>
      <dgm:spPr/>
      <dgm:t>
        <a:bodyPr/>
        <a:lstStyle/>
        <a:p>
          <a:r>
            <a:rPr lang="en-US" sz="4000" b="1" dirty="0">
              <a:latin typeface="Cambria" panose="02040503050406030204" pitchFamily="18" charset="0"/>
              <a:ea typeface="Cambria" panose="02040503050406030204" pitchFamily="18" charset="0"/>
            </a:rPr>
            <a:t>Service Area:</a:t>
          </a:r>
          <a:endParaRPr lang="en-US" sz="4000" dirty="0">
            <a:latin typeface="Cambria" panose="02040503050406030204" pitchFamily="18" charset="0"/>
            <a:ea typeface="Cambria" panose="02040503050406030204" pitchFamily="18" charset="0"/>
          </a:endParaRPr>
        </a:p>
      </dgm:t>
    </dgm:pt>
    <dgm:pt modelId="{606F3650-59D2-4E52-8D34-ED480967BF80}" type="parTrans" cxnId="{9BA180C8-B206-4CCE-A090-BD79328A2ED3}">
      <dgm:prSet/>
      <dgm:spPr/>
      <dgm:t>
        <a:bodyPr/>
        <a:lstStyle/>
        <a:p>
          <a:endParaRPr lang="en-US"/>
        </a:p>
      </dgm:t>
    </dgm:pt>
    <dgm:pt modelId="{29889E53-DD4F-4895-8F0A-D28A934D5647}" type="sibTrans" cxnId="{9BA180C8-B206-4CCE-A090-BD79328A2ED3}">
      <dgm:prSet/>
      <dgm:spPr/>
      <dgm:t>
        <a:bodyPr/>
        <a:lstStyle/>
        <a:p>
          <a:endParaRPr lang="en-US"/>
        </a:p>
      </dgm:t>
    </dgm:pt>
    <dgm:pt modelId="{F131D360-C2CA-4D3D-8634-D5BC31819FE8}">
      <dgm:prSet/>
      <dgm:spPr/>
      <dgm:t>
        <a:bodyPr/>
        <a:lstStyle/>
        <a:p>
          <a:r>
            <a:rPr lang="en-US" dirty="0">
              <a:latin typeface="Cambria" panose="02040503050406030204" pitchFamily="18" charset="0"/>
              <a:ea typeface="Cambria" panose="02040503050406030204" pitchFamily="18" charset="0"/>
            </a:rPr>
            <a:t>Urban areas of Orlando</a:t>
          </a:r>
        </a:p>
      </dgm:t>
    </dgm:pt>
    <dgm:pt modelId="{A419262E-DAB0-46E2-8859-B546B810871F}" type="parTrans" cxnId="{CE3F80E8-F109-4012-AAF9-0F410D86A4D1}">
      <dgm:prSet/>
      <dgm:spPr/>
      <dgm:t>
        <a:bodyPr/>
        <a:lstStyle/>
        <a:p>
          <a:endParaRPr lang="en-US"/>
        </a:p>
      </dgm:t>
    </dgm:pt>
    <dgm:pt modelId="{E3D6A9DC-FC10-4747-A075-C695D7654407}" type="sibTrans" cxnId="{CE3F80E8-F109-4012-AAF9-0F410D86A4D1}">
      <dgm:prSet/>
      <dgm:spPr/>
      <dgm:t>
        <a:bodyPr/>
        <a:lstStyle/>
        <a:p>
          <a:endParaRPr lang="en-US"/>
        </a:p>
      </dgm:t>
    </dgm:pt>
    <dgm:pt modelId="{3F3EAD51-1649-4233-8502-EE9D39131EB2}">
      <dgm:prSet/>
      <dgm:spPr/>
      <dgm:t>
        <a:bodyPr/>
        <a:lstStyle/>
        <a:p>
          <a:r>
            <a:rPr lang="en-US" dirty="0">
              <a:latin typeface="Cambria" panose="02040503050406030204" pitchFamily="18" charset="0"/>
              <a:ea typeface="Cambria" panose="02040503050406030204" pitchFamily="18" charset="0"/>
            </a:rPr>
            <a:t>Urban areas of Kissimmee</a:t>
          </a:r>
        </a:p>
      </dgm:t>
    </dgm:pt>
    <dgm:pt modelId="{B8679687-BB6D-411A-B8E4-FE290A508241}" type="parTrans" cxnId="{0C88AC03-D49C-445C-AA3F-FCD61456A07F}">
      <dgm:prSet/>
      <dgm:spPr/>
      <dgm:t>
        <a:bodyPr/>
        <a:lstStyle/>
        <a:p>
          <a:endParaRPr lang="en-US"/>
        </a:p>
      </dgm:t>
    </dgm:pt>
    <dgm:pt modelId="{0BFFE039-8D79-4800-9EDD-FE7FFFB0D671}" type="sibTrans" cxnId="{0C88AC03-D49C-445C-AA3F-FCD61456A07F}">
      <dgm:prSet/>
      <dgm:spPr/>
      <dgm:t>
        <a:bodyPr/>
        <a:lstStyle/>
        <a:p>
          <a:endParaRPr lang="en-US"/>
        </a:p>
      </dgm:t>
    </dgm:pt>
    <dgm:pt modelId="{C70FD27C-E557-43D9-82D3-67E09B6CFB34}">
      <dgm:prSet/>
      <dgm:spPr/>
      <dgm:t>
        <a:bodyPr/>
        <a:lstStyle/>
        <a:p>
          <a:pPr>
            <a:buFontTx/>
            <a:buNone/>
          </a:pPr>
          <a:r>
            <a:rPr lang="en-US" dirty="0">
              <a:latin typeface="Cambria" panose="02040503050406030204" pitchFamily="18" charset="0"/>
              <a:ea typeface="Cambria" panose="02040503050406030204" pitchFamily="18" charset="0"/>
            </a:rPr>
            <a:t>for seniors and individuals</a:t>
          </a:r>
        </a:p>
      </dgm:t>
    </dgm:pt>
    <dgm:pt modelId="{B6B114B9-7E49-4F80-B3D9-E65887A65B28}" type="parTrans" cxnId="{4D202D0E-8B7C-4A5C-B30B-63DD757EF668}">
      <dgm:prSet/>
      <dgm:spPr/>
      <dgm:t>
        <a:bodyPr/>
        <a:lstStyle/>
        <a:p>
          <a:endParaRPr lang="en-US"/>
        </a:p>
      </dgm:t>
    </dgm:pt>
    <dgm:pt modelId="{3720B0D8-3342-4B4A-BDAE-D904BBF10024}" type="sibTrans" cxnId="{4D202D0E-8B7C-4A5C-B30B-63DD757EF668}">
      <dgm:prSet/>
      <dgm:spPr/>
      <dgm:t>
        <a:bodyPr/>
        <a:lstStyle/>
        <a:p>
          <a:endParaRPr lang="en-US"/>
        </a:p>
      </dgm:t>
    </dgm:pt>
    <dgm:pt modelId="{599F7566-54A9-4491-B85D-AD716D9257D9}">
      <dgm:prSet/>
      <dgm:spPr/>
      <dgm:t>
        <a:bodyPr/>
        <a:lstStyle/>
        <a:p>
          <a:pPr>
            <a:buFontTx/>
            <a:buNone/>
          </a:pPr>
          <a:r>
            <a:rPr lang="en-US" dirty="0">
              <a:latin typeface="Cambria" panose="02040503050406030204" pitchFamily="18" charset="0"/>
              <a:ea typeface="Cambria" panose="02040503050406030204" pitchFamily="18" charset="0"/>
            </a:rPr>
            <a:t>with disabilities.</a:t>
          </a:r>
        </a:p>
      </dgm:t>
    </dgm:pt>
    <dgm:pt modelId="{8806AD42-A9C5-4D40-94A4-889B0D91CF54}" type="parTrans" cxnId="{1DE4501A-5B48-415C-887D-289888B686C4}">
      <dgm:prSet/>
      <dgm:spPr/>
      <dgm:t>
        <a:bodyPr/>
        <a:lstStyle/>
        <a:p>
          <a:endParaRPr lang="en-US"/>
        </a:p>
      </dgm:t>
    </dgm:pt>
    <dgm:pt modelId="{F889046B-4A9E-4CA9-B862-74DE988A2E5F}" type="sibTrans" cxnId="{1DE4501A-5B48-415C-887D-289888B686C4}">
      <dgm:prSet/>
      <dgm:spPr/>
      <dgm:t>
        <a:bodyPr/>
        <a:lstStyle/>
        <a:p>
          <a:endParaRPr lang="en-US"/>
        </a:p>
      </dgm:t>
    </dgm:pt>
    <dgm:pt modelId="{5A265C3E-4B23-4FF8-9A8B-72F465CA5BE3}" type="pres">
      <dgm:prSet presAssocID="{5EB13174-3E22-4484-9AEC-B7AF55CA00A5}" presName="Name0" presStyleCnt="0">
        <dgm:presLayoutVars>
          <dgm:dir/>
          <dgm:animLvl val="lvl"/>
          <dgm:resizeHandles val="exact"/>
        </dgm:presLayoutVars>
      </dgm:prSet>
      <dgm:spPr/>
    </dgm:pt>
    <dgm:pt modelId="{EC18D698-5072-4C09-A292-984DBEDF6636}" type="pres">
      <dgm:prSet presAssocID="{051B2F12-4BA4-4D85-B58A-6018392E93BE}" presName="linNode" presStyleCnt="0"/>
      <dgm:spPr/>
    </dgm:pt>
    <dgm:pt modelId="{643DBBBF-7625-4640-A2D5-00288878E493}" type="pres">
      <dgm:prSet presAssocID="{051B2F12-4BA4-4D85-B58A-6018392E93BE}" presName="parentText" presStyleLbl="node1" presStyleIdx="0" presStyleCnt="2">
        <dgm:presLayoutVars>
          <dgm:chMax val="1"/>
          <dgm:bulletEnabled val="1"/>
        </dgm:presLayoutVars>
      </dgm:prSet>
      <dgm:spPr/>
    </dgm:pt>
    <dgm:pt modelId="{BD394746-DFDC-4318-A0C8-CB6050FB5030}" type="pres">
      <dgm:prSet presAssocID="{051B2F12-4BA4-4D85-B58A-6018392E93BE}" presName="descendantText" presStyleLbl="alignAccFollowNode1" presStyleIdx="0" presStyleCnt="2">
        <dgm:presLayoutVars>
          <dgm:bulletEnabled val="1"/>
        </dgm:presLayoutVars>
      </dgm:prSet>
      <dgm:spPr/>
    </dgm:pt>
    <dgm:pt modelId="{9E7BADA9-DD46-418E-BBF9-9F1F23707F35}" type="pres">
      <dgm:prSet presAssocID="{EDAABAA0-8C44-41E5-8F36-D85FD1E92315}" presName="sp" presStyleCnt="0"/>
      <dgm:spPr/>
    </dgm:pt>
    <dgm:pt modelId="{2D4D9251-33B4-40F0-8ECF-DE9DB49E4938}" type="pres">
      <dgm:prSet presAssocID="{DC060061-AE5E-445D-8ADA-19B488153264}" presName="linNode" presStyleCnt="0"/>
      <dgm:spPr/>
    </dgm:pt>
    <dgm:pt modelId="{8F747105-BCEF-42CE-A9FC-3171A1C0E3C6}" type="pres">
      <dgm:prSet presAssocID="{DC060061-AE5E-445D-8ADA-19B488153264}" presName="parentText" presStyleLbl="node1" presStyleIdx="1" presStyleCnt="2" custLinFactNeighborY="253">
        <dgm:presLayoutVars>
          <dgm:chMax val="1"/>
          <dgm:bulletEnabled val="1"/>
        </dgm:presLayoutVars>
      </dgm:prSet>
      <dgm:spPr/>
    </dgm:pt>
    <dgm:pt modelId="{8F1B6237-99CC-42E1-9D5D-57B8E3B61B7B}" type="pres">
      <dgm:prSet presAssocID="{DC060061-AE5E-445D-8ADA-19B488153264}" presName="descendantText" presStyleLbl="alignAccFollowNode1" presStyleIdx="1" presStyleCnt="2">
        <dgm:presLayoutVars>
          <dgm:bulletEnabled val="1"/>
        </dgm:presLayoutVars>
      </dgm:prSet>
      <dgm:spPr/>
    </dgm:pt>
  </dgm:ptLst>
  <dgm:cxnLst>
    <dgm:cxn modelId="{6A9CB601-39E0-44B0-99A9-55F4750248E9}" srcId="{5EB13174-3E22-4484-9AEC-B7AF55CA00A5}" destId="{051B2F12-4BA4-4D85-B58A-6018392E93BE}" srcOrd="0" destOrd="0" parTransId="{17D5BCA4-4275-444F-B6BA-579873C00566}" sibTransId="{EDAABAA0-8C44-41E5-8F36-D85FD1E92315}"/>
    <dgm:cxn modelId="{0C88AC03-D49C-445C-AA3F-FCD61456A07F}" srcId="{DC060061-AE5E-445D-8ADA-19B488153264}" destId="{3F3EAD51-1649-4233-8502-EE9D39131EB2}" srcOrd="1" destOrd="0" parTransId="{B8679687-BB6D-411A-B8E4-FE290A508241}" sibTransId="{0BFFE039-8D79-4800-9EDD-FE7FFFB0D671}"/>
    <dgm:cxn modelId="{C527B00A-9551-44A0-B414-057EB7751A1A}" type="presOf" srcId="{C70FD27C-E557-43D9-82D3-67E09B6CFB34}" destId="{BD394746-DFDC-4318-A0C8-CB6050FB5030}" srcOrd="0" destOrd="1" presId="urn:microsoft.com/office/officeart/2005/8/layout/vList5"/>
    <dgm:cxn modelId="{4D202D0E-8B7C-4A5C-B30B-63DD757EF668}" srcId="{051B2F12-4BA4-4D85-B58A-6018392E93BE}" destId="{C70FD27C-E557-43D9-82D3-67E09B6CFB34}" srcOrd="1" destOrd="0" parTransId="{B6B114B9-7E49-4F80-B3D9-E65887A65B28}" sibTransId="{3720B0D8-3342-4B4A-BDAE-D904BBF10024}"/>
    <dgm:cxn modelId="{1DE4501A-5B48-415C-887D-289888B686C4}" srcId="{051B2F12-4BA4-4D85-B58A-6018392E93BE}" destId="{599F7566-54A9-4491-B85D-AD716D9257D9}" srcOrd="2" destOrd="0" parTransId="{8806AD42-A9C5-4D40-94A4-889B0D91CF54}" sibTransId="{F889046B-4A9E-4CA9-B862-74DE988A2E5F}"/>
    <dgm:cxn modelId="{1F48381B-2D4B-429A-9951-377BDF636C75}" type="presOf" srcId="{DC060061-AE5E-445D-8ADA-19B488153264}" destId="{8F747105-BCEF-42CE-A9FC-3171A1C0E3C6}" srcOrd="0" destOrd="0" presId="urn:microsoft.com/office/officeart/2005/8/layout/vList5"/>
    <dgm:cxn modelId="{64B39340-DEF8-4B22-94A6-207E1B490A53}" type="presOf" srcId="{599F7566-54A9-4491-B85D-AD716D9257D9}" destId="{BD394746-DFDC-4318-A0C8-CB6050FB5030}" srcOrd="0" destOrd="2" presId="urn:microsoft.com/office/officeart/2005/8/layout/vList5"/>
    <dgm:cxn modelId="{B4D0AD46-C2BC-41E7-9437-894E457E181B}" srcId="{051B2F12-4BA4-4D85-B58A-6018392E93BE}" destId="{589FE877-7A24-4E2C-BBE2-EF3E203ACD1C}" srcOrd="0" destOrd="0" parTransId="{A4DB2FF2-6D9C-4957-B8C7-02BE5E6D0711}" sibTransId="{15B79363-A05E-4FBC-9BBD-8A264C8F05B4}"/>
    <dgm:cxn modelId="{0250E969-B115-4B68-B700-D4F125403436}" type="presOf" srcId="{051B2F12-4BA4-4D85-B58A-6018392E93BE}" destId="{643DBBBF-7625-4640-A2D5-00288878E493}" srcOrd="0" destOrd="0" presId="urn:microsoft.com/office/officeart/2005/8/layout/vList5"/>
    <dgm:cxn modelId="{F4CD9578-8F52-44C3-A0B4-8AB8D5CACE3B}" type="presOf" srcId="{3F3EAD51-1649-4233-8502-EE9D39131EB2}" destId="{8F1B6237-99CC-42E1-9D5D-57B8E3B61B7B}" srcOrd="0" destOrd="1" presId="urn:microsoft.com/office/officeart/2005/8/layout/vList5"/>
    <dgm:cxn modelId="{6F16D4A3-078A-4EC1-AF70-E41B3F2D2499}" type="presOf" srcId="{F131D360-C2CA-4D3D-8634-D5BC31819FE8}" destId="{8F1B6237-99CC-42E1-9D5D-57B8E3B61B7B}" srcOrd="0" destOrd="0" presId="urn:microsoft.com/office/officeart/2005/8/layout/vList5"/>
    <dgm:cxn modelId="{67FD33BC-2857-42E2-80FB-D5D341B12F52}" type="presOf" srcId="{5EB13174-3E22-4484-9AEC-B7AF55CA00A5}" destId="{5A265C3E-4B23-4FF8-9A8B-72F465CA5BE3}" srcOrd="0" destOrd="0" presId="urn:microsoft.com/office/officeart/2005/8/layout/vList5"/>
    <dgm:cxn modelId="{9BA180C8-B206-4CCE-A090-BD79328A2ED3}" srcId="{5EB13174-3E22-4484-9AEC-B7AF55CA00A5}" destId="{DC060061-AE5E-445D-8ADA-19B488153264}" srcOrd="1" destOrd="0" parTransId="{606F3650-59D2-4E52-8D34-ED480967BF80}" sibTransId="{29889E53-DD4F-4895-8F0A-D28A934D5647}"/>
    <dgm:cxn modelId="{CE3F80E8-F109-4012-AAF9-0F410D86A4D1}" srcId="{DC060061-AE5E-445D-8ADA-19B488153264}" destId="{F131D360-C2CA-4D3D-8634-D5BC31819FE8}" srcOrd="0" destOrd="0" parTransId="{A419262E-DAB0-46E2-8859-B546B810871F}" sibTransId="{E3D6A9DC-FC10-4747-A075-C695D7654407}"/>
    <dgm:cxn modelId="{63E727FD-843C-41A5-98D5-B57D0171A203}" type="presOf" srcId="{589FE877-7A24-4E2C-BBE2-EF3E203ACD1C}" destId="{BD394746-DFDC-4318-A0C8-CB6050FB5030}" srcOrd="0" destOrd="0" presId="urn:microsoft.com/office/officeart/2005/8/layout/vList5"/>
    <dgm:cxn modelId="{98131EA4-7155-4F7B-9FA4-A5C9D8C19049}" type="presParOf" srcId="{5A265C3E-4B23-4FF8-9A8B-72F465CA5BE3}" destId="{EC18D698-5072-4C09-A292-984DBEDF6636}" srcOrd="0" destOrd="0" presId="urn:microsoft.com/office/officeart/2005/8/layout/vList5"/>
    <dgm:cxn modelId="{87D8BA0D-8C5E-42FB-B9E9-12BBE91C8388}" type="presParOf" srcId="{EC18D698-5072-4C09-A292-984DBEDF6636}" destId="{643DBBBF-7625-4640-A2D5-00288878E493}" srcOrd="0" destOrd="0" presId="urn:microsoft.com/office/officeart/2005/8/layout/vList5"/>
    <dgm:cxn modelId="{D872C1E2-CA96-4026-8D9C-7806C331162B}" type="presParOf" srcId="{EC18D698-5072-4C09-A292-984DBEDF6636}" destId="{BD394746-DFDC-4318-A0C8-CB6050FB5030}" srcOrd="1" destOrd="0" presId="urn:microsoft.com/office/officeart/2005/8/layout/vList5"/>
    <dgm:cxn modelId="{866F6394-983C-4D23-94E2-4B45BD94740F}" type="presParOf" srcId="{5A265C3E-4B23-4FF8-9A8B-72F465CA5BE3}" destId="{9E7BADA9-DD46-418E-BBF9-9F1F23707F35}" srcOrd="1" destOrd="0" presId="urn:microsoft.com/office/officeart/2005/8/layout/vList5"/>
    <dgm:cxn modelId="{39F9BCC9-66FB-4319-8989-EA76ACECEBEA}" type="presParOf" srcId="{5A265C3E-4B23-4FF8-9A8B-72F465CA5BE3}" destId="{2D4D9251-33B4-40F0-8ECF-DE9DB49E4938}" srcOrd="2" destOrd="0" presId="urn:microsoft.com/office/officeart/2005/8/layout/vList5"/>
    <dgm:cxn modelId="{F7C5EDE4-5393-45D1-AAA9-42EEBEFBDD3F}" type="presParOf" srcId="{2D4D9251-33B4-40F0-8ECF-DE9DB49E4938}" destId="{8F747105-BCEF-42CE-A9FC-3171A1C0E3C6}" srcOrd="0" destOrd="0" presId="urn:microsoft.com/office/officeart/2005/8/layout/vList5"/>
    <dgm:cxn modelId="{0F9BF055-0915-464E-8689-6B086AFDD18A}" type="presParOf" srcId="{2D4D9251-33B4-40F0-8ECF-DE9DB49E4938}" destId="{8F1B6237-99CC-42E1-9D5D-57B8E3B61B7B}"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97C61C5-7D99-4710-B093-DD8B42EDD599}" type="doc">
      <dgm:prSet loTypeId="urn:microsoft.com/office/officeart/2005/8/layout/radial1" loCatId="cycle" qsTypeId="urn:microsoft.com/office/officeart/2005/8/quickstyle/3d1" qsCatId="3D" csTypeId="urn:microsoft.com/office/officeart/2005/8/colors/colorful1" csCatId="colorful" phldr="1"/>
      <dgm:spPr/>
      <dgm:t>
        <a:bodyPr/>
        <a:lstStyle/>
        <a:p>
          <a:endParaRPr lang="en-US"/>
        </a:p>
      </dgm:t>
    </dgm:pt>
    <dgm:pt modelId="{FA8EE26D-4D6C-41C0-AC0A-1B42D57FAC3E}">
      <dgm:prSet phldrT="[Text]"/>
      <dgm:spPr>
        <a:xfrm>
          <a:off x="2629959" y="4569747"/>
          <a:ext cx="1795051" cy="1795051"/>
        </a:xfrm>
        <a:prstGeom prst="ellipse">
          <a:avLst/>
        </a:prstGeom>
        <a:solidFill>
          <a:schemeClr val="accent5">
            <a:lumMod val="75000"/>
          </a:schemeClr>
        </a:solidFill>
        <a:ln>
          <a:noFill/>
        </a:ln>
        <a:effectLst/>
        <a:scene3d>
          <a:camera prst="orthographicFront"/>
          <a:lightRig rig="flat" dir="t"/>
        </a:scene3d>
        <a:sp3d prstMaterial="plastic">
          <a:bevelT w="120900" h="88900"/>
          <a:bevelB w="88900" h="31750" prst="angle"/>
        </a:sp3d>
      </dgm:spPr>
      <dgm:t>
        <a:bodyPr/>
        <a:lstStyle/>
        <a:p>
          <a:r>
            <a:rPr lang="en-US" b="1" dirty="0">
              <a:solidFill>
                <a:sysClr val="window" lastClr="FFFFFF"/>
              </a:solidFill>
              <a:latin typeface="Tw Cen MT" panose="020B0602020104020603" pitchFamily="34" charset="0"/>
              <a:ea typeface="+mn-ea"/>
              <a:cs typeface="+mn-cs"/>
            </a:rPr>
            <a:t>LYNX</a:t>
          </a:r>
          <a:endParaRPr lang="en-US" dirty="0">
            <a:solidFill>
              <a:sysClr val="window" lastClr="FFFFFF"/>
            </a:solidFill>
            <a:latin typeface="Tw Cen MT" panose="020B0602020104020603" pitchFamily="34" charset="0"/>
            <a:ea typeface="+mn-ea"/>
            <a:cs typeface="+mn-cs"/>
          </a:endParaRPr>
        </a:p>
      </dgm:t>
    </dgm:pt>
    <dgm:pt modelId="{69189759-661A-4641-AD78-AB5781639F77}" type="parTrans" cxnId="{B145E42A-D272-4AC4-9142-FC0878042A8D}">
      <dgm:prSet/>
      <dgm:spPr/>
      <dgm:t>
        <a:bodyPr/>
        <a:lstStyle/>
        <a:p>
          <a:endParaRPr lang="en-US"/>
        </a:p>
      </dgm:t>
    </dgm:pt>
    <dgm:pt modelId="{BF9A20CF-AFF9-48AC-AB73-5A585F74CA14}" type="sibTrans" cxnId="{B145E42A-D272-4AC4-9142-FC0878042A8D}">
      <dgm:prSet/>
      <dgm:spPr/>
      <dgm:t>
        <a:bodyPr/>
        <a:lstStyle/>
        <a:p>
          <a:endParaRPr lang="en-US"/>
        </a:p>
      </dgm:t>
    </dgm:pt>
    <dgm:pt modelId="{A6DD0238-F1CA-45C2-8A3B-62310334B63C}">
      <dgm:prSet phldrT="[Text]" custT="1"/>
      <dgm:spPr>
        <a:xfrm>
          <a:off x="6917121" y="2012132"/>
          <a:ext cx="1795051" cy="1795051"/>
        </a:xfrm>
        <a:prstGeom prst="ellipse">
          <a:avLst/>
        </a:prstGeom>
        <a:solidFill>
          <a:srgbClr val="C8187D"/>
        </a:solidFill>
        <a:ln>
          <a:noFill/>
        </a:ln>
        <a:effectLst/>
        <a:scene3d>
          <a:camera prst="orthographicFront"/>
          <a:lightRig rig="flat" dir="t"/>
        </a:scene3d>
        <a:sp3d prstMaterial="plastic">
          <a:bevelT w="120900" h="88900"/>
          <a:bevelB w="88900" h="31750" prst="angle"/>
        </a:sp3d>
      </dgm:spPr>
      <dgm:t>
        <a:bodyPr/>
        <a:lstStyle/>
        <a:p>
          <a:r>
            <a:rPr lang="en-US" sz="1250" b="0" dirty="0">
              <a:solidFill>
                <a:sysClr val="window" lastClr="FFFFFF"/>
              </a:solidFill>
              <a:latin typeface="Tw Cen MT" panose="020B0602020104020603" pitchFamily="34" charset="0"/>
              <a:ea typeface="+mn-ea"/>
              <a:cs typeface="+mn-cs"/>
            </a:rPr>
            <a:t>Community Transportation Coordinators</a:t>
          </a:r>
        </a:p>
      </dgm:t>
    </dgm:pt>
    <dgm:pt modelId="{797016CE-F7B2-4732-88F1-39F95C428A89}" type="parTrans" cxnId="{203E69BB-5E36-4AC7-BDC4-B65F19886337}">
      <dgm:prSet/>
      <dgm:spPr>
        <a:xfrm rot="19750844">
          <a:off x="4072537" y="4173728"/>
          <a:ext cx="3197057" cy="29474"/>
        </a:xfrm>
        <a:custGeom>
          <a:avLst/>
          <a:gdLst/>
          <a:ahLst/>
          <a:cxnLst/>
          <a:rect l="0" t="0" r="0" b="0"/>
          <a:pathLst>
            <a:path>
              <a:moveTo>
                <a:pt x="0" y="14737"/>
              </a:moveTo>
              <a:lnTo>
                <a:pt x="3197057" y="14737"/>
              </a:lnTo>
            </a:path>
          </a:pathLst>
        </a:custGeom>
        <a:noFill/>
        <a:ln w="12700" cap="flat" cmpd="sng" algn="ctr">
          <a:solidFill>
            <a:srgbClr val="00B0F0"/>
          </a:solidFill>
          <a:prstDash val="solid"/>
          <a:miter lim="800000"/>
        </a:ln>
        <a:effectLst/>
        <a:scene3d>
          <a:camera prst="orthographicFront"/>
          <a:lightRig rig="flat" dir="t"/>
        </a:scene3d>
        <a:sp3d prstMaterial="matte"/>
      </dgm:spPr>
      <dgm:t>
        <a:bodyPr/>
        <a:lstStyle/>
        <a:p>
          <a:endParaRPr lang="en-US" dirty="0">
            <a:solidFill>
              <a:sysClr val="windowText" lastClr="000000">
                <a:hueOff val="0"/>
                <a:satOff val="0"/>
                <a:lumOff val="0"/>
                <a:alphaOff val="0"/>
              </a:sysClr>
            </a:solidFill>
            <a:latin typeface="Calibri" panose="020F0502020204030204"/>
            <a:ea typeface="+mn-ea"/>
            <a:cs typeface="+mn-cs"/>
          </a:endParaRPr>
        </a:p>
      </dgm:t>
    </dgm:pt>
    <dgm:pt modelId="{2AC9C8AA-F8D2-435D-B19B-C132B29C5108}" type="sibTrans" cxnId="{203E69BB-5E36-4AC7-BDC4-B65F19886337}">
      <dgm:prSet/>
      <dgm:spPr/>
      <dgm:t>
        <a:bodyPr/>
        <a:lstStyle/>
        <a:p>
          <a:endParaRPr lang="en-US"/>
        </a:p>
      </dgm:t>
    </dgm:pt>
    <dgm:pt modelId="{A174D797-14DD-4654-BE59-77D2F5C6EE41}">
      <dgm:prSet phldrT="[Text]"/>
      <dgm:spPr>
        <a:xfrm>
          <a:off x="9068238" y="4594295"/>
          <a:ext cx="1795051" cy="1795051"/>
        </a:xfrm>
        <a:prstGeom prst="ellipse">
          <a:avLst/>
        </a:prstGeom>
        <a:solidFill>
          <a:srgbClr val="C8187D"/>
        </a:solidFill>
        <a:ln>
          <a:noFill/>
        </a:ln>
        <a:effectLst/>
        <a:scene3d>
          <a:camera prst="orthographicFront"/>
          <a:lightRig rig="flat" dir="t"/>
        </a:scene3d>
        <a:sp3d prstMaterial="plastic">
          <a:bevelT w="120900" h="88900"/>
          <a:bevelB w="88900" h="31750" prst="angle"/>
        </a:sp3d>
      </dgm:spPr>
      <dgm:t>
        <a:bodyPr/>
        <a:lstStyle/>
        <a:p>
          <a:r>
            <a:rPr lang="en-US" b="0" dirty="0">
              <a:solidFill>
                <a:sysClr val="window" lastClr="FFFFFF"/>
              </a:solidFill>
              <a:latin typeface="Tw Cen MT" panose="020B0602020104020603" pitchFamily="34" charset="0"/>
              <a:ea typeface="+mn-ea"/>
              <a:cs typeface="+mn-cs"/>
            </a:rPr>
            <a:t>Private       Non-Profit Organizations</a:t>
          </a:r>
        </a:p>
      </dgm:t>
    </dgm:pt>
    <dgm:pt modelId="{2E3700F7-2F6D-4491-BD9C-F8243B6EB6AF}" type="parTrans" cxnId="{7B49AB80-B883-4EFA-A369-5E2EFEA80B87}">
      <dgm:prSet/>
      <dgm:spPr>
        <a:xfrm rot="13107">
          <a:off x="4424987" y="5464809"/>
          <a:ext cx="4643274" cy="29474"/>
        </a:xfrm>
        <a:custGeom>
          <a:avLst/>
          <a:gdLst/>
          <a:ahLst/>
          <a:cxnLst/>
          <a:rect l="0" t="0" r="0" b="0"/>
          <a:pathLst>
            <a:path>
              <a:moveTo>
                <a:pt x="0" y="14737"/>
              </a:moveTo>
              <a:lnTo>
                <a:pt x="4643274" y="14737"/>
              </a:lnTo>
            </a:path>
          </a:pathLst>
        </a:custGeom>
        <a:noFill/>
        <a:ln w="12700" cap="flat" cmpd="sng" algn="ctr">
          <a:solidFill>
            <a:srgbClr val="00B0F0"/>
          </a:solidFill>
          <a:prstDash val="solid"/>
          <a:miter lim="800000"/>
        </a:ln>
        <a:effectLst/>
        <a:scene3d>
          <a:camera prst="orthographicFront"/>
          <a:lightRig rig="flat" dir="t"/>
        </a:scene3d>
        <a:sp3d prstMaterial="matte"/>
      </dgm:spPr>
      <dgm:t>
        <a:bodyPr/>
        <a:lstStyle/>
        <a:p>
          <a:endParaRPr lang="en-US" dirty="0">
            <a:solidFill>
              <a:sysClr val="windowText" lastClr="000000">
                <a:hueOff val="0"/>
                <a:satOff val="0"/>
                <a:lumOff val="0"/>
                <a:alphaOff val="0"/>
              </a:sysClr>
            </a:solidFill>
            <a:latin typeface="Calibri" panose="020F0502020204030204"/>
            <a:ea typeface="+mn-ea"/>
            <a:cs typeface="+mn-cs"/>
          </a:endParaRPr>
        </a:p>
      </dgm:t>
    </dgm:pt>
    <dgm:pt modelId="{E9089E26-9EB9-45FC-A31A-FA4BC67D6ADA}" type="sibTrans" cxnId="{7B49AB80-B883-4EFA-A369-5E2EFEA80B87}">
      <dgm:prSet/>
      <dgm:spPr/>
      <dgm:t>
        <a:bodyPr/>
        <a:lstStyle/>
        <a:p>
          <a:endParaRPr lang="en-US"/>
        </a:p>
      </dgm:t>
    </dgm:pt>
    <dgm:pt modelId="{4BCA641C-081F-4073-B90C-334E929F24BD}">
      <dgm:prSet phldrT="[Text]" custT="1"/>
      <dgm:spPr>
        <a:xfrm>
          <a:off x="4748755" y="1846027"/>
          <a:ext cx="1795051" cy="1795051"/>
        </a:xfrm>
        <a:prstGeom prst="ellipse">
          <a:avLst/>
        </a:prstGeom>
        <a:solidFill>
          <a:srgbClr val="C8187D"/>
        </a:solidFill>
        <a:ln>
          <a:noFill/>
        </a:ln>
        <a:effectLst/>
        <a:scene3d>
          <a:camera prst="orthographicFront"/>
          <a:lightRig rig="flat" dir="t"/>
        </a:scene3d>
        <a:sp3d prstMaterial="plastic">
          <a:bevelT w="120900" h="88900"/>
          <a:bevelB w="88900" h="31750" prst="angle"/>
        </a:sp3d>
      </dgm:spPr>
      <dgm:t>
        <a:bodyPr/>
        <a:lstStyle/>
        <a:p>
          <a:r>
            <a:rPr lang="en-US" sz="1400" b="0" dirty="0">
              <a:solidFill>
                <a:sysClr val="window" lastClr="FFFFFF"/>
              </a:solidFill>
              <a:latin typeface="Tw Cen MT" panose="020B0602020104020603" pitchFamily="34" charset="0"/>
              <a:ea typeface="+mn-ea"/>
              <a:cs typeface="+mn-cs"/>
            </a:rPr>
            <a:t>Private Taxi Companies</a:t>
          </a:r>
        </a:p>
      </dgm:t>
    </dgm:pt>
    <dgm:pt modelId="{0E6F5BCE-FF8E-4C7F-8F6B-880B76B2E4DC}" type="parTrans" cxnId="{F597043D-64DB-41AB-BF8B-5D2F2853A2E5}">
      <dgm:prSet/>
      <dgm:spPr>
        <a:xfrm rot="18472772">
          <a:off x="3759014" y="4090675"/>
          <a:ext cx="1655737" cy="29474"/>
        </a:xfrm>
        <a:custGeom>
          <a:avLst/>
          <a:gdLst/>
          <a:ahLst/>
          <a:cxnLst/>
          <a:rect l="0" t="0" r="0" b="0"/>
          <a:pathLst>
            <a:path>
              <a:moveTo>
                <a:pt x="0" y="14737"/>
              </a:moveTo>
              <a:lnTo>
                <a:pt x="1655737" y="14737"/>
              </a:lnTo>
            </a:path>
          </a:pathLst>
        </a:custGeom>
        <a:noFill/>
        <a:ln w="12700" cap="flat" cmpd="sng" algn="ctr">
          <a:solidFill>
            <a:srgbClr val="00B0F0"/>
          </a:solidFill>
          <a:prstDash val="solid"/>
          <a:miter lim="800000"/>
        </a:ln>
        <a:effectLst/>
        <a:scene3d>
          <a:camera prst="orthographicFront"/>
          <a:lightRig rig="flat" dir="t"/>
        </a:scene3d>
        <a:sp3d prstMaterial="matte"/>
      </dgm:spPr>
      <dgm:t>
        <a:bodyPr/>
        <a:lstStyle/>
        <a:p>
          <a:endParaRPr lang="en-US" dirty="0">
            <a:solidFill>
              <a:sysClr val="windowText" lastClr="000000">
                <a:hueOff val="0"/>
                <a:satOff val="0"/>
                <a:lumOff val="0"/>
                <a:alphaOff val="0"/>
              </a:sysClr>
            </a:solidFill>
            <a:latin typeface="Calibri" panose="020F0502020204030204"/>
            <a:ea typeface="+mn-ea"/>
            <a:cs typeface="+mn-cs"/>
          </a:endParaRPr>
        </a:p>
      </dgm:t>
    </dgm:pt>
    <dgm:pt modelId="{9C51E581-6C42-4B9B-B3DC-F77D17C4B53B}" type="sibTrans" cxnId="{F597043D-64DB-41AB-BF8B-5D2F2853A2E5}">
      <dgm:prSet/>
      <dgm:spPr/>
      <dgm:t>
        <a:bodyPr/>
        <a:lstStyle/>
        <a:p>
          <a:endParaRPr lang="en-US"/>
        </a:p>
      </dgm:t>
    </dgm:pt>
    <dgm:pt modelId="{F3078F0B-62C6-4576-990C-9806B1A61D3D}">
      <dgm:prSet phldrT="[Text]" custT="1"/>
      <dgm:spPr>
        <a:xfrm>
          <a:off x="8853737" y="2649463"/>
          <a:ext cx="1795051" cy="1795051"/>
        </a:xfrm>
        <a:prstGeom prst="ellipse">
          <a:avLst/>
        </a:prstGeom>
        <a:solidFill>
          <a:srgbClr val="C8187D"/>
        </a:solidFill>
        <a:ln>
          <a:noFill/>
        </a:ln>
        <a:effectLst/>
        <a:scene3d>
          <a:camera prst="orthographicFront"/>
          <a:lightRig rig="flat" dir="t"/>
        </a:scene3d>
        <a:sp3d prstMaterial="plastic">
          <a:bevelT w="120900" h="88900"/>
          <a:bevelB w="88900" h="31750" prst="angle"/>
        </a:sp3d>
      </dgm:spPr>
      <dgm:t>
        <a:bodyPr lIns="0" tIns="0" rIns="0" bIns="0"/>
        <a:lstStyle/>
        <a:p>
          <a:r>
            <a:rPr lang="en-US" sz="1300" b="0" dirty="0">
              <a:solidFill>
                <a:sysClr val="window" lastClr="FFFFFF"/>
              </a:solidFill>
              <a:latin typeface="Tw Cen MT" panose="020B0602020104020603" pitchFamily="34" charset="0"/>
              <a:ea typeface="+mn-ea"/>
              <a:cs typeface="+mn-cs"/>
            </a:rPr>
            <a:t>Public Transportation Agencies</a:t>
          </a:r>
        </a:p>
      </dgm:t>
    </dgm:pt>
    <dgm:pt modelId="{8763A24F-4D74-4E61-8510-AFF53BDED72F}" type="parTrans" cxnId="{FB2B86F6-53AD-44BD-8317-A346F607CB9D}">
      <dgm:prSet/>
      <dgm:spPr>
        <a:xfrm rot="20571175">
          <a:off x="4280256" y="4492394"/>
          <a:ext cx="4718234" cy="29474"/>
        </a:xfrm>
        <a:custGeom>
          <a:avLst/>
          <a:gdLst/>
          <a:ahLst/>
          <a:cxnLst/>
          <a:rect l="0" t="0" r="0" b="0"/>
          <a:pathLst>
            <a:path>
              <a:moveTo>
                <a:pt x="0" y="14737"/>
              </a:moveTo>
              <a:lnTo>
                <a:pt x="4718234" y="14737"/>
              </a:lnTo>
            </a:path>
          </a:pathLst>
        </a:custGeom>
        <a:noFill/>
        <a:ln w="12700" cap="flat" cmpd="sng" algn="ctr">
          <a:solidFill>
            <a:srgbClr val="00B0F0"/>
          </a:solidFill>
          <a:prstDash val="solid"/>
          <a:miter lim="800000"/>
        </a:ln>
        <a:effectLst/>
        <a:scene3d>
          <a:camera prst="orthographicFront"/>
          <a:lightRig rig="flat" dir="t"/>
        </a:scene3d>
        <a:sp3d prstMaterial="matte"/>
      </dgm:spPr>
      <dgm:t>
        <a:bodyPr/>
        <a:lstStyle/>
        <a:p>
          <a:endParaRPr lang="en-US" dirty="0">
            <a:solidFill>
              <a:sysClr val="windowText" lastClr="000000">
                <a:hueOff val="0"/>
                <a:satOff val="0"/>
                <a:lumOff val="0"/>
                <a:alphaOff val="0"/>
              </a:sysClr>
            </a:solidFill>
            <a:latin typeface="Calibri" panose="020F0502020204030204"/>
            <a:ea typeface="+mn-ea"/>
            <a:cs typeface="+mn-cs"/>
          </a:endParaRPr>
        </a:p>
      </dgm:t>
    </dgm:pt>
    <dgm:pt modelId="{6FD5FED0-49B7-437D-A9D8-A00018A06E14}" type="sibTrans" cxnId="{FB2B86F6-53AD-44BD-8317-A346F607CB9D}">
      <dgm:prSet/>
      <dgm:spPr/>
      <dgm:t>
        <a:bodyPr/>
        <a:lstStyle/>
        <a:p>
          <a:endParaRPr lang="en-US"/>
        </a:p>
      </dgm:t>
    </dgm:pt>
    <dgm:pt modelId="{AADA0073-C9A0-4B64-BEA2-CF71986C207D}" type="pres">
      <dgm:prSet presAssocID="{897C61C5-7D99-4710-B093-DD8B42EDD599}" presName="cycle" presStyleCnt="0">
        <dgm:presLayoutVars>
          <dgm:chMax val="1"/>
          <dgm:dir/>
          <dgm:animLvl val="ctr"/>
          <dgm:resizeHandles val="exact"/>
        </dgm:presLayoutVars>
      </dgm:prSet>
      <dgm:spPr/>
    </dgm:pt>
    <dgm:pt modelId="{CDFCCE07-EA24-4506-BD49-B766DF057CF2}" type="pres">
      <dgm:prSet presAssocID="{FA8EE26D-4D6C-41C0-AC0A-1B42D57FAC3E}" presName="centerShape" presStyleLbl="node0" presStyleIdx="0" presStyleCnt="1" custLinFactNeighborX="-52647" custLinFactNeighborY="47279"/>
      <dgm:spPr/>
    </dgm:pt>
    <dgm:pt modelId="{ED2CBF85-9F33-4FD7-B934-6811298E06B4}" type="pres">
      <dgm:prSet presAssocID="{797016CE-F7B2-4732-88F1-39F95C428A89}" presName="Name9" presStyleLbl="parChTrans1D2" presStyleIdx="0" presStyleCnt="4"/>
      <dgm:spPr/>
    </dgm:pt>
    <dgm:pt modelId="{4338D5D0-7A29-4A3B-B600-F999945AFAC3}" type="pres">
      <dgm:prSet presAssocID="{797016CE-F7B2-4732-88F1-39F95C428A89}" presName="connTx" presStyleLbl="parChTrans1D2" presStyleIdx="0" presStyleCnt="4"/>
      <dgm:spPr/>
    </dgm:pt>
    <dgm:pt modelId="{739E93DB-BC03-4A04-8581-D756E9CD38A0}" type="pres">
      <dgm:prSet presAssocID="{A6DD0238-F1CA-45C2-8A3B-62310334B63C}" presName="node" presStyleLbl="node1" presStyleIdx="0" presStyleCnt="4" custRadScaleRad="100961" custRadScaleInc="181157">
        <dgm:presLayoutVars>
          <dgm:bulletEnabled val="1"/>
        </dgm:presLayoutVars>
      </dgm:prSet>
      <dgm:spPr/>
    </dgm:pt>
    <dgm:pt modelId="{8AA6924B-544A-41AC-A887-488F9725AD3E}" type="pres">
      <dgm:prSet presAssocID="{2E3700F7-2F6D-4491-BD9C-F8243B6EB6AF}" presName="Name9" presStyleLbl="parChTrans1D2" presStyleIdx="1" presStyleCnt="4"/>
      <dgm:spPr/>
    </dgm:pt>
    <dgm:pt modelId="{DCB9F9C0-F1CC-4E92-A9FE-FDC1A73E7146}" type="pres">
      <dgm:prSet presAssocID="{2E3700F7-2F6D-4491-BD9C-F8243B6EB6AF}" presName="connTx" presStyleLbl="parChTrans1D2" presStyleIdx="1" presStyleCnt="4"/>
      <dgm:spPr/>
    </dgm:pt>
    <dgm:pt modelId="{858C3A26-CE84-4BD4-9B01-752360E11841}" type="pres">
      <dgm:prSet presAssocID="{A174D797-14DD-4654-BE59-77D2F5C6EE41}" presName="node" presStyleLbl="node1" presStyleIdx="1" presStyleCnt="4" custRadScaleRad="214405" custRadScaleInc="58850">
        <dgm:presLayoutVars>
          <dgm:bulletEnabled val="1"/>
        </dgm:presLayoutVars>
      </dgm:prSet>
      <dgm:spPr/>
    </dgm:pt>
    <dgm:pt modelId="{03997BCD-F862-4A08-9A42-23F787079E35}" type="pres">
      <dgm:prSet presAssocID="{0E6F5BCE-FF8E-4C7F-8F6B-880B76B2E4DC}" presName="Name9" presStyleLbl="parChTrans1D2" presStyleIdx="2" presStyleCnt="4"/>
      <dgm:spPr/>
    </dgm:pt>
    <dgm:pt modelId="{FE10A8B7-1201-4C52-AAA8-71570351DD3F}" type="pres">
      <dgm:prSet presAssocID="{0E6F5BCE-FF8E-4C7F-8F6B-880B76B2E4DC}" presName="connTx" presStyleLbl="parChTrans1D2" presStyleIdx="2" presStyleCnt="4"/>
      <dgm:spPr/>
    </dgm:pt>
    <dgm:pt modelId="{C213F3A2-FA8C-4701-BD7C-072175C37F17}" type="pres">
      <dgm:prSet presAssocID="{4BCA641C-081F-4073-B90C-334E929F24BD}" presName="node" presStyleLbl="node1" presStyleIdx="2" presStyleCnt="4" custRadScaleRad="23103" custRadScaleInc="-360406">
        <dgm:presLayoutVars>
          <dgm:bulletEnabled val="1"/>
        </dgm:presLayoutVars>
      </dgm:prSet>
      <dgm:spPr/>
    </dgm:pt>
    <dgm:pt modelId="{068E7D83-9B13-4D51-9C6C-8ADEE99A9ACA}" type="pres">
      <dgm:prSet presAssocID="{8763A24F-4D74-4E61-8510-AFF53BDED72F}" presName="Name9" presStyleLbl="parChTrans1D2" presStyleIdx="3" presStyleCnt="4"/>
      <dgm:spPr/>
    </dgm:pt>
    <dgm:pt modelId="{71E9006D-CD5E-4815-9902-E20F7F8698E5}" type="pres">
      <dgm:prSet presAssocID="{8763A24F-4D74-4E61-8510-AFF53BDED72F}" presName="connTx" presStyleLbl="parChTrans1D2" presStyleIdx="3" presStyleCnt="4"/>
      <dgm:spPr/>
    </dgm:pt>
    <dgm:pt modelId="{809C3059-7FE5-4830-AF05-B521E01E909B}" type="pres">
      <dgm:prSet presAssocID="{F3078F0B-62C6-4576-990C-9806B1A61D3D}" presName="node" presStyleLbl="node1" presStyleIdx="3" presStyleCnt="4" custRadScaleRad="183148" custRadScaleInc="-391383">
        <dgm:presLayoutVars>
          <dgm:bulletEnabled val="1"/>
        </dgm:presLayoutVars>
      </dgm:prSet>
      <dgm:spPr/>
    </dgm:pt>
  </dgm:ptLst>
  <dgm:cxnLst>
    <dgm:cxn modelId="{ED8DA60A-6EE2-4552-9E95-07552CD12529}" type="presOf" srcId="{797016CE-F7B2-4732-88F1-39F95C428A89}" destId="{4338D5D0-7A29-4A3B-B600-F999945AFAC3}" srcOrd="1" destOrd="0" presId="urn:microsoft.com/office/officeart/2005/8/layout/radial1"/>
    <dgm:cxn modelId="{1EBC200D-CA5C-481F-B120-7B724AD0233B}" type="presOf" srcId="{4BCA641C-081F-4073-B90C-334E929F24BD}" destId="{C213F3A2-FA8C-4701-BD7C-072175C37F17}" srcOrd="0" destOrd="0" presId="urn:microsoft.com/office/officeart/2005/8/layout/radial1"/>
    <dgm:cxn modelId="{B145E42A-D272-4AC4-9142-FC0878042A8D}" srcId="{897C61C5-7D99-4710-B093-DD8B42EDD599}" destId="{FA8EE26D-4D6C-41C0-AC0A-1B42D57FAC3E}" srcOrd="0" destOrd="0" parTransId="{69189759-661A-4641-AD78-AB5781639F77}" sibTransId="{BF9A20CF-AFF9-48AC-AB73-5A585F74CA14}"/>
    <dgm:cxn modelId="{F597043D-64DB-41AB-BF8B-5D2F2853A2E5}" srcId="{FA8EE26D-4D6C-41C0-AC0A-1B42D57FAC3E}" destId="{4BCA641C-081F-4073-B90C-334E929F24BD}" srcOrd="2" destOrd="0" parTransId="{0E6F5BCE-FF8E-4C7F-8F6B-880B76B2E4DC}" sibTransId="{9C51E581-6C42-4B9B-B3DC-F77D17C4B53B}"/>
    <dgm:cxn modelId="{70F2F85C-5B97-4C83-9011-864D322CCA56}" type="presOf" srcId="{A6DD0238-F1CA-45C2-8A3B-62310334B63C}" destId="{739E93DB-BC03-4A04-8581-D756E9CD38A0}" srcOrd="0" destOrd="0" presId="urn:microsoft.com/office/officeart/2005/8/layout/radial1"/>
    <dgm:cxn modelId="{34922147-650B-42A2-A3B8-45D41ED427B8}" type="presOf" srcId="{0E6F5BCE-FF8E-4C7F-8F6B-880B76B2E4DC}" destId="{03997BCD-F862-4A08-9A42-23F787079E35}" srcOrd="0" destOrd="0" presId="urn:microsoft.com/office/officeart/2005/8/layout/radial1"/>
    <dgm:cxn modelId="{7B49AB80-B883-4EFA-A369-5E2EFEA80B87}" srcId="{FA8EE26D-4D6C-41C0-AC0A-1B42D57FAC3E}" destId="{A174D797-14DD-4654-BE59-77D2F5C6EE41}" srcOrd="1" destOrd="0" parTransId="{2E3700F7-2F6D-4491-BD9C-F8243B6EB6AF}" sibTransId="{E9089E26-9EB9-45FC-A31A-FA4BC67D6ADA}"/>
    <dgm:cxn modelId="{5E286983-22FE-4850-9694-4FF26606A1A2}" type="presOf" srcId="{797016CE-F7B2-4732-88F1-39F95C428A89}" destId="{ED2CBF85-9F33-4FD7-B934-6811298E06B4}" srcOrd="0" destOrd="0" presId="urn:microsoft.com/office/officeart/2005/8/layout/radial1"/>
    <dgm:cxn modelId="{69DFE486-C92D-49F8-9C1B-5FCE62783B81}" type="presOf" srcId="{8763A24F-4D74-4E61-8510-AFF53BDED72F}" destId="{068E7D83-9B13-4D51-9C6C-8ADEE99A9ACA}" srcOrd="0" destOrd="0" presId="urn:microsoft.com/office/officeart/2005/8/layout/radial1"/>
    <dgm:cxn modelId="{C6A40087-1B78-4B2A-89DA-237CF16EB878}" type="presOf" srcId="{2E3700F7-2F6D-4491-BD9C-F8243B6EB6AF}" destId="{8AA6924B-544A-41AC-A887-488F9725AD3E}" srcOrd="0" destOrd="0" presId="urn:microsoft.com/office/officeart/2005/8/layout/radial1"/>
    <dgm:cxn modelId="{22AE1B89-F1E4-45A7-93BE-0AA3247A6473}" type="presOf" srcId="{0E6F5BCE-FF8E-4C7F-8F6B-880B76B2E4DC}" destId="{FE10A8B7-1201-4C52-AAA8-71570351DD3F}" srcOrd="1" destOrd="0" presId="urn:microsoft.com/office/officeart/2005/8/layout/radial1"/>
    <dgm:cxn modelId="{F85AD5AA-80ED-4D90-9169-FDD085B5D85C}" type="presOf" srcId="{A174D797-14DD-4654-BE59-77D2F5C6EE41}" destId="{858C3A26-CE84-4BD4-9B01-752360E11841}" srcOrd="0" destOrd="0" presId="urn:microsoft.com/office/officeart/2005/8/layout/radial1"/>
    <dgm:cxn modelId="{203E69BB-5E36-4AC7-BDC4-B65F19886337}" srcId="{FA8EE26D-4D6C-41C0-AC0A-1B42D57FAC3E}" destId="{A6DD0238-F1CA-45C2-8A3B-62310334B63C}" srcOrd="0" destOrd="0" parTransId="{797016CE-F7B2-4732-88F1-39F95C428A89}" sibTransId="{2AC9C8AA-F8D2-435D-B19B-C132B29C5108}"/>
    <dgm:cxn modelId="{2C297BD9-78BF-4526-BAFC-089CB5FF3489}" type="presOf" srcId="{897C61C5-7D99-4710-B093-DD8B42EDD599}" destId="{AADA0073-C9A0-4B64-BEA2-CF71986C207D}" srcOrd="0" destOrd="0" presId="urn:microsoft.com/office/officeart/2005/8/layout/radial1"/>
    <dgm:cxn modelId="{431AB0DB-B22C-4BC6-82C2-88DDCD270F9D}" type="presOf" srcId="{2E3700F7-2F6D-4491-BD9C-F8243B6EB6AF}" destId="{DCB9F9C0-F1CC-4E92-A9FE-FDC1A73E7146}" srcOrd="1" destOrd="0" presId="urn:microsoft.com/office/officeart/2005/8/layout/radial1"/>
    <dgm:cxn modelId="{38E18FEE-1C6B-4CC5-9F27-A4C5F4EA6EDF}" type="presOf" srcId="{8763A24F-4D74-4E61-8510-AFF53BDED72F}" destId="{71E9006D-CD5E-4815-9902-E20F7F8698E5}" srcOrd="1" destOrd="0" presId="urn:microsoft.com/office/officeart/2005/8/layout/radial1"/>
    <dgm:cxn modelId="{4C5332F1-54CE-4BE4-AC77-2290F0DBBA59}" type="presOf" srcId="{F3078F0B-62C6-4576-990C-9806B1A61D3D}" destId="{809C3059-7FE5-4830-AF05-B521E01E909B}" srcOrd="0" destOrd="0" presId="urn:microsoft.com/office/officeart/2005/8/layout/radial1"/>
    <dgm:cxn modelId="{086E0DF5-EC34-40B2-8FAF-1DC3F71D88C3}" type="presOf" srcId="{FA8EE26D-4D6C-41C0-AC0A-1B42D57FAC3E}" destId="{CDFCCE07-EA24-4506-BD49-B766DF057CF2}" srcOrd="0" destOrd="0" presId="urn:microsoft.com/office/officeart/2005/8/layout/radial1"/>
    <dgm:cxn modelId="{FB2B86F6-53AD-44BD-8317-A346F607CB9D}" srcId="{FA8EE26D-4D6C-41C0-AC0A-1B42D57FAC3E}" destId="{F3078F0B-62C6-4576-990C-9806B1A61D3D}" srcOrd="3" destOrd="0" parTransId="{8763A24F-4D74-4E61-8510-AFF53BDED72F}" sibTransId="{6FD5FED0-49B7-437D-A9D8-A00018A06E14}"/>
    <dgm:cxn modelId="{BE4A2B81-5961-4B47-8423-31B0F895CD34}" type="presParOf" srcId="{AADA0073-C9A0-4B64-BEA2-CF71986C207D}" destId="{CDFCCE07-EA24-4506-BD49-B766DF057CF2}" srcOrd="0" destOrd="0" presId="urn:microsoft.com/office/officeart/2005/8/layout/radial1"/>
    <dgm:cxn modelId="{5A8D7382-C34A-4E96-BD40-43BB77D3CC0D}" type="presParOf" srcId="{AADA0073-C9A0-4B64-BEA2-CF71986C207D}" destId="{ED2CBF85-9F33-4FD7-B934-6811298E06B4}" srcOrd="1" destOrd="0" presId="urn:microsoft.com/office/officeart/2005/8/layout/radial1"/>
    <dgm:cxn modelId="{658E6864-802C-4AF7-945E-079AB9D0DC36}" type="presParOf" srcId="{ED2CBF85-9F33-4FD7-B934-6811298E06B4}" destId="{4338D5D0-7A29-4A3B-B600-F999945AFAC3}" srcOrd="0" destOrd="0" presId="urn:microsoft.com/office/officeart/2005/8/layout/radial1"/>
    <dgm:cxn modelId="{F400F81E-E8B8-40AE-8A47-3BBBA53B675C}" type="presParOf" srcId="{AADA0073-C9A0-4B64-BEA2-CF71986C207D}" destId="{739E93DB-BC03-4A04-8581-D756E9CD38A0}" srcOrd="2" destOrd="0" presId="urn:microsoft.com/office/officeart/2005/8/layout/radial1"/>
    <dgm:cxn modelId="{729DEE63-6414-46B0-B0D2-2D0390A6D3D1}" type="presParOf" srcId="{AADA0073-C9A0-4B64-BEA2-CF71986C207D}" destId="{8AA6924B-544A-41AC-A887-488F9725AD3E}" srcOrd="3" destOrd="0" presId="urn:microsoft.com/office/officeart/2005/8/layout/radial1"/>
    <dgm:cxn modelId="{3CB75581-4F1E-42D8-9D07-C1D3C89D69AC}" type="presParOf" srcId="{8AA6924B-544A-41AC-A887-488F9725AD3E}" destId="{DCB9F9C0-F1CC-4E92-A9FE-FDC1A73E7146}" srcOrd="0" destOrd="0" presId="urn:microsoft.com/office/officeart/2005/8/layout/radial1"/>
    <dgm:cxn modelId="{302F703E-FAD1-4E95-B5B6-E1AFB2A9EA40}" type="presParOf" srcId="{AADA0073-C9A0-4B64-BEA2-CF71986C207D}" destId="{858C3A26-CE84-4BD4-9B01-752360E11841}" srcOrd="4" destOrd="0" presId="urn:microsoft.com/office/officeart/2005/8/layout/radial1"/>
    <dgm:cxn modelId="{897073AC-9576-4513-A477-AB565CB30C81}" type="presParOf" srcId="{AADA0073-C9A0-4B64-BEA2-CF71986C207D}" destId="{03997BCD-F862-4A08-9A42-23F787079E35}" srcOrd="5" destOrd="0" presId="urn:microsoft.com/office/officeart/2005/8/layout/radial1"/>
    <dgm:cxn modelId="{4CD4E3D5-3429-4944-88F3-82E671A65CFB}" type="presParOf" srcId="{03997BCD-F862-4A08-9A42-23F787079E35}" destId="{FE10A8B7-1201-4C52-AAA8-71570351DD3F}" srcOrd="0" destOrd="0" presId="urn:microsoft.com/office/officeart/2005/8/layout/radial1"/>
    <dgm:cxn modelId="{FC107DA0-A2BA-4203-8F2E-BBDA3EA22BD5}" type="presParOf" srcId="{AADA0073-C9A0-4B64-BEA2-CF71986C207D}" destId="{C213F3A2-FA8C-4701-BD7C-072175C37F17}" srcOrd="6" destOrd="0" presId="urn:microsoft.com/office/officeart/2005/8/layout/radial1"/>
    <dgm:cxn modelId="{EC1ECF8C-3762-4596-BE5C-F074E4595353}" type="presParOf" srcId="{AADA0073-C9A0-4B64-BEA2-CF71986C207D}" destId="{068E7D83-9B13-4D51-9C6C-8ADEE99A9ACA}" srcOrd="7" destOrd="0" presId="urn:microsoft.com/office/officeart/2005/8/layout/radial1"/>
    <dgm:cxn modelId="{79C8BD5A-D0A5-4FD6-8992-2928A5CCD3A7}" type="presParOf" srcId="{068E7D83-9B13-4D51-9C6C-8ADEE99A9ACA}" destId="{71E9006D-CD5E-4815-9902-E20F7F8698E5}" srcOrd="0" destOrd="0" presId="urn:microsoft.com/office/officeart/2005/8/layout/radial1"/>
    <dgm:cxn modelId="{78A7030D-CF8A-4753-8296-1565E7A05FB0}" type="presParOf" srcId="{AADA0073-C9A0-4B64-BEA2-CF71986C207D}" destId="{809C3059-7FE5-4830-AF05-B521E01E909B}" srcOrd="8" destOrd="0" presId="urn:microsoft.com/office/officeart/2005/8/layout/radial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A46C6C-942D-4BFE-8AFB-4F6BFCA2F73E}" type="doc">
      <dgm:prSet loTypeId="urn:microsoft.com/office/officeart/2008/layout/RadialCluster" loCatId="cycle" qsTypeId="urn:microsoft.com/office/officeart/2005/8/quickstyle/3d3" qsCatId="3D" csTypeId="urn:microsoft.com/office/officeart/2005/8/colors/accent4_2" csCatId="accent4" phldr="1"/>
      <dgm:spPr/>
      <dgm:t>
        <a:bodyPr/>
        <a:lstStyle/>
        <a:p>
          <a:endParaRPr lang="en-US"/>
        </a:p>
      </dgm:t>
    </dgm:pt>
    <dgm:pt modelId="{1944E1D6-0E24-43B0-AB2F-318061072ABD}">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4400" dirty="0">
              <a:latin typeface="Cambria" panose="02040503050406030204" pitchFamily="18" charset="0"/>
              <a:ea typeface="Cambria" panose="02040503050406030204" pitchFamily="18" charset="0"/>
            </a:rPr>
            <a:t>Section 5310</a:t>
          </a:r>
        </a:p>
        <a:p>
          <a:r>
            <a:rPr lang="en-US" sz="4400" dirty="0">
              <a:latin typeface="Cambria" panose="02040503050406030204" pitchFamily="18" charset="0"/>
              <a:ea typeface="Cambria" panose="02040503050406030204" pitchFamily="18" charset="0"/>
            </a:rPr>
            <a:t>Projects</a:t>
          </a:r>
        </a:p>
      </dgm:t>
    </dgm:pt>
    <dgm:pt modelId="{7895A5CF-126D-45B4-BABB-3786D70867E5}" type="parTrans" cxnId="{80492993-EECD-4C11-90E0-111FD2E0BEF6}">
      <dgm:prSet/>
      <dgm:spPr/>
      <dgm:t>
        <a:bodyPr/>
        <a:lstStyle/>
        <a:p>
          <a:endParaRPr lang="en-US"/>
        </a:p>
      </dgm:t>
    </dgm:pt>
    <dgm:pt modelId="{C4DAB524-F3D1-40A1-BF61-D95AB7E7CA2E}" type="sibTrans" cxnId="{80492993-EECD-4C11-90E0-111FD2E0BEF6}">
      <dgm:prSet/>
      <dgm:spPr/>
      <dgm:t>
        <a:bodyPr/>
        <a:lstStyle/>
        <a:p>
          <a:endParaRPr lang="en-US"/>
        </a:p>
      </dgm:t>
    </dgm:pt>
    <dgm:pt modelId="{BB8F9F56-3A48-47D8-BC71-7DB43D0CFECE}">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a:latin typeface="Cambria" panose="02040503050406030204" pitchFamily="18" charset="0"/>
              <a:ea typeface="Cambria" panose="02040503050406030204" pitchFamily="18" charset="0"/>
            </a:rPr>
            <a:t>Vanpool Program</a:t>
          </a:r>
        </a:p>
      </dgm:t>
    </dgm:pt>
    <dgm:pt modelId="{9A4C7B42-9D04-4E8A-9A68-A402E49436FA}" type="parTrans" cxnId="{6E9F1A03-DD2C-497E-9E45-2A4D7144DEDB}">
      <dgm:prSet/>
      <dgm:spPr/>
      <dgm:t>
        <a:bodyPr/>
        <a:lstStyle/>
        <a:p>
          <a:endParaRPr lang="en-US"/>
        </a:p>
      </dgm:t>
    </dgm:pt>
    <dgm:pt modelId="{FA22737C-AB59-49D9-A8F4-A58CCB823C7F}" type="sibTrans" cxnId="{6E9F1A03-DD2C-497E-9E45-2A4D7144DEDB}">
      <dgm:prSet/>
      <dgm:spPr/>
      <dgm:t>
        <a:bodyPr/>
        <a:lstStyle/>
        <a:p>
          <a:endParaRPr lang="en-US"/>
        </a:p>
      </dgm:t>
    </dgm:pt>
    <dgm:pt modelId="{9606CF2A-4E0B-400F-BCBF-D9AA2FB64AFB}">
      <dgm:prSet phldrT="[Text]">
        <dgm:style>
          <a:lnRef idx="1">
            <a:schemeClr val="accent2"/>
          </a:lnRef>
          <a:fillRef idx="2">
            <a:schemeClr val="accent2"/>
          </a:fillRef>
          <a:effectRef idx="1">
            <a:schemeClr val="accent2"/>
          </a:effectRef>
          <a:fontRef idx="minor">
            <a:schemeClr val="dk1"/>
          </a:fontRef>
        </dgm:style>
      </dgm:prSet>
      <dgm:spPr/>
      <dgm:t>
        <a:bodyPr/>
        <a:lstStyle/>
        <a:p>
          <a:r>
            <a:rPr lang="en-US">
              <a:latin typeface="Cambria" panose="02040503050406030204" pitchFamily="18" charset="0"/>
              <a:ea typeface="Cambria" panose="02040503050406030204" pitchFamily="18" charset="0"/>
            </a:rPr>
            <a:t>Operating Assistance</a:t>
          </a:r>
          <a:endParaRPr lang="en-US" dirty="0">
            <a:latin typeface="Cambria" panose="02040503050406030204" pitchFamily="18" charset="0"/>
            <a:ea typeface="Cambria" panose="02040503050406030204" pitchFamily="18" charset="0"/>
          </a:endParaRPr>
        </a:p>
      </dgm:t>
    </dgm:pt>
    <dgm:pt modelId="{0430D476-48A5-48C6-AAC9-576FDEF41A55}" type="parTrans" cxnId="{3F1AD536-ED07-408B-921C-512AA467A9C2}">
      <dgm:prSet/>
      <dgm:spPr/>
      <dgm:t>
        <a:bodyPr/>
        <a:lstStyle/>
        <a:p>
          <a:endParaRPr lang="en-US"/>
        </a:p>
      </dgm:t>
    </dgm:pt>
    <dgm:pt modelId="{54D35B28-384B-47AC-8668-97CF5A9C4C38}" type="sibTrans" cxnId="{3F1AD536-ED07-408B-921C-512AA467A9C2}">
      <dgm:prSet/>
      <dgm:spPr/>
      <dgm:t>
        <a:bodyPr/>
        <a:lstStyle/>
        <a:p>
          <a:endParaRPr lang="en-US"/>
        </a:p>
      </dgm:t>
    </dgm:pt>
    <dgm:pt modelId="{85F00472-2A66-4DA6-8B26-E05A7AF99207}">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800">
              <a:latin typeface="Cambria" panose="02040503050406030204" pitchFamily="18" charset="0"/>
              <a:ea typeface="Cambria" panose="02040503050406030204" pitchFamily="18" charset="0"/>
            </a:rPr>
            <a:t>Vehicle Transfer</a:t>
          </a:r>
          <a:endParaRPr lang="en-US" sz="2800" dirty="0">
            <a:latin typeface="Cambria" panose="02040503050406030204" pitchFamily="18" charset="0"/>
            <a:ea typeface="Cambria" panose="02040503050406030204" pitchFamily="18" charset="0"/>
          </a:endParaRPr>
        </a:p>
      </dgm:t>
    </dgm:pt>
    <dgm:pt modelId="{FD070781-D23B-4EA9-80CA-8937085F6430}" type="parTrans" cxnId="{B91C1B28-9E11-4FA2-9348-C8E9A16AE0BE}">
      <dgm:prSet/>
      <dgm:spPr/>
      <dgm:t>
        <a:bodyPr/>
        <a:lstStyle/>
        <a:p>
          <a:endParaRPr lang="en-US"/>
        </a:p>
      </dgm:t>
    </dgm:pt>
    <dgm:pt modelId="{9C7D2C34-F448-416B-A537-FC57BD4DAE73}" type="sibTrans" cxnId="{B91C1B28-9E11-4FA2-9348-C8E9A16AE0BE}">
      <dgm:prSet/>
      <dgm:spPr/>
      <dgm:t>
        <a:bodyPr/>
        <a:lstStyle/>
        <a:p>
          <a:endParaRPr lang="en-US"/>
        </a:p>
      </dgm:t>
    </dgm:pt>
    <dgm:pt modelId="{A778BE2D-0DBD-4F7C-828B-6F40685878A2}" type="pres">
      <dgm:prSet presAssocID="{9BA46C6C-942D-4BFE-8AFB-4F6BFCA2F73E}" presName="Name0" presStyleCnt="0">
        <dgm:presLayoutVars>
          <dgm:chMax val="1"/>
          <dgm:chPref val="1"/>
          <dgm:dir/>
          <dgm:animOne val="branch"/>
          <dgm:animLvl val="lvl"/>
        </dgm:presLayoutVars>
      </dgm:prSet>
      <dgm:spPr/>
    </dgm:pt>
    <dgm:pt modelId="{6AE90355-48DC-4C03-B2DF-EF3FEB009D7E}" type="pres">
      <dgm:prSet presAssocID="{1944E1D6-0E24-43B0-AB2F-318061072ABD}" presName="singleCycle" presStyleCnt="0"/>
      <dgm:spPr/>
    </dgm:pt>
    <dgm:pt modelId="{33D84D7F-8A5A-4EA5-AAC0-410F5AA25CEA}" type="pres">
      <dgm:prSet presAssocID="{1944E1D6-0E24-43B0-AB2F-318061072ABD}" presName="singleCenter" presStyleLbl="node1" presStyleIdx="0" presStyleCnt="4" custScaleX="305330" custScaleY="200549" custLinFactNeighborX="-44858" custLinFactNeighborY="-14661">
        <dgm:presLayoutVars>
          <dgm:chMax val="7"/>
          <dgm:chPref val="7"/>
        </dgm:presLayoutVars>
      </dgm:prSet>
      <dgm:spPr>
        <a:prstGeom prst="flowChartDocument">
          <a:avLst/>
        </a:prstGeom>
      </dgm:spPr>
    </dgm:pt>
    <dgm:pt modelId="{C20E67BA-DBF3-4AAC-92B1-E8EB49BAF1BA}" type="pres">
      <dgm:prSet presAssocID="{9A4C7B42-9D04-4E8A-9A68-A402E49436FA}" presName="Name56" presStyleLbl="parChTrans1D2" presStyleIdx="0" presStyleCnt="3"/>
      <dgm:spPr/>
    </dgm:pt>
    <dgm:pt modelId="{C999D3BC-CDFA-4DEE-8A53-94BA2E8D87ED}" type="pres">
      <dgm:prSet presAssocID="{BB8F9F56-3A48-47D8-BC71-7DB43D0CFECE}" presName="text0" presStyleLbl="node1" presStyleIdx="1" presStyleCnt="4" custScaleX="201247" custScaleY="93133" custRadScaleRad="126725" custRadScaleInc="77210">
        <dgm:presLayoutVars>
          <dgm:bulletEnabled val="1"/>
        </dgm:presLayoutVars>
      </dgm:prSet>
      <dgm:spPr>
        <a:prstGeom prst="frame">
          <a:avLst/>
        </a:prstGeom>
      </dgm:spPr>
    </dgm:pt>
    <dgm:pt modelId="{FFBEA543-CD3A-469F-BFE0-D27D1E3E234C}" type="pres">
      <dgm:prSet presAssocID="{0430D476-48A5-48C6-AAC9-576FDEF41A55}" presName="Name56" presStyleLbl="parChTrans1D2" presStyleIdx="1" presStyleCnt="3"/>
      <dgm:spPr/>
    </dgm:pt>
    <dgm:pt modelId="{8F561F40-0CCF-40D5-80D7-A194D3F1F08A}" type="pres">
      <dgm:prSet presAssocID="{9606CF2A-4E0B-400F-BCBF-D9AA2FB64AFB}" presName="text0" presStyleLbl="node1" presStyleIdx="2" presStyleCnt="4" custScaleX="200052" custScaleY="97329" custRadScaleRad="97335" custRadScaleInc="-83529">
        <dgm:presLayoutVars>
          <dgm:bulletEnabled val="1"/>
        </dgm:presLayoutVars>
      </dgm:prSet>
      <dgm:spPr>
        <a:prstGeom prst="frame">
          <a:avLst/>
        </a:prstGeom>
      </dgm:spPr>
    </dgm:pt>
    <dgm:pt modelId="{D748FC49-DF5F-4B15-85E0-62888EBAC0EC}" type="pres">
      <dgm:prSet presAssocID="{FD070781-D23B-4EA9-80CA-8937085F6430}" presName="Name56" presStyleLbl="parChTrans1D2" presStyleIdx="2" presStyleCnt="3"/>
      <dgm:spPr/>
    </dgm:pt>
    <dgm:pt modelId="{CC8B093C-C160-414F-A27F-0CDDD163AAA9}" type="pres">
      <dgm:prSet presAssocID="{85F00472-2A66-4DA6-8B26-E05A7AF99207}" presName="text0" presStyleLbl="node1" presStyleIdx="3" presStyleCnt="4" custScaleX="199780" custScaleY="99182" custRadScaleRad="94233" custRadScaleInc="-226266">
        <dgm:presLayoutVars>
          <dgm:bulletEnabled val="1"/>
        </dgm:presLayoutVars>
      </dgm:prSet>
      <dgm:spPr>
        <a:prstGeom prst="frame">
          <a:avLst/>
        </a:prstGeom>
      </dgm:spPr>
    </dgm:pt>
  </dgm:ptLst>
  <dgm:cxnLst>
    <dgm:cxn modelId="{6E9F1A03-DD2C-497E-9E45-2A4D7144DEDB}" srcId="{1944E1D6-0E24-43B0-AB2F-318061072ABD}" destId="{BB8F9F56-3A48-47D8-BC71-7DB43D0CFECE}" srcOrd="0" destOrd="0" parTransId="{9A4C7B42-9D04-4E8A-9A68-A402E49436FA}" sibTransId="{FA22737C-AB59-49D9-A8F4-A58CCB823C7F}"/>
    <dgm:cxn modelId="{A4F8200A-F5BD-4EB8-B9E3-D27133BC52F9}" type="presOf" srcId="{0430D476-48A5-48C6-AAC9-576FDEF41A55}" destId="{FFBEA543-CD3A-469F-BFE0-D27D1E3E234C}" srcOrd="0" destOrd="0" presId="urn:microsoft.com/office/officeart/2008/layout/RadialCluster"/>
    <dgm:cxn modelId="{9FB8760D-4C38-40FC-B622-08A5384E5BAF}" type="presOf" srcId="{FD070781-D23B-4EA9-80CA-8937085F6430}" destId="{D748FC49-DF5F-4B15-85E0-62888EBAC0EC}" srcOrd="0" destOrd="0" presId="urn:microsoft.com/office/officeart/2008/layout/RadialCluster"/>
    <dgm:cxn modelId="{B91C1B28-9E11-4FA2-9348-C8E9A16AE0BE}" srcId="{1944E1D6-0E24-43B0-AB2F-318061072ABD}" destId="{85F00472-2A66-4DA6-8B26-E05A7AF99207}" srcOrd="2" destOrd="0" parTransId="{FD070781-D23B-4EA9-80CA-8937085F6430}" sibTransId="{9C7D2C34-F448-416B-A537-FC57BD4DAE73}"/>
    <dgm:cxn modelId="{3F1AD536-ED07-408B-921C-512AA467A9C2}" srcId="{1944E1D6-0E24-43B0-AB2F-318061072ABD}" destId="{9606CF2A-4E0B-400F-BCBF-D9AA2FB64AFB}" srcOrd="1" destOrd="0" parTransId="{0430D476-48A5-48C6-AAC9-576FDEF41A55}" sibTransId="{54D35B28-384B-47AC-8668-97CF5A9C4C38}"/>
    <dgm:cxn modelId="{05554B4A-07A5-4AD3-ADB1-AF6D07257C5F}" type="presOf" srcId="{9606CF2A-4E0B-400F-BCBF-D9AA2FB64AFB}" destId="{8F561F40-0CCF-40D5-80D7-A194D3F1F08A}" srcOrd="0" destOrd="0" presId="urn:microsoft.com/office/officeart/2008/layout/RadialCluster"/>
    <dgm:cxn modelId="{A12E2A76-9A0A-4194-AFB3-7CC847189AF7}" type="presOf" srcId="{9A4C7B42-9D04-4E8A-9A68-A402E49436FA}" destId="{C20E67BA-DBF3-4AAC-92B1-E8EB49BAF1BA}" srcOrd="0" destOrd="0" presId="urn:microsoft.com/office/officeart/2008/layout/RadialCluster"/>
    <dgm:cxn modelId="{80492993-EECD-4C11-90E0-111FD2E0BEF6}" srcId="{9BA46C6C-942D-4BFE-8AFB-4F6BFCA2F73E}" destId="{1944E1D6-0E24-43B0-AB2F-318061072ABD}" srcOrd="0" destOrd="0" parTransId="{7895A5CF-126D-45B4-BABB-3786D70867E5}" sibTransId="{C4DAB524-F3D1-40A1-BF61-D95AB7E7CA2E}"/>
    <dgm:cxn modelId="{8F3332AF-4CD3-413A-82F7-51728769FC09}" type="presOf" srcId="{BB8F9F56-3A48-47D8-BC71-7DB43D0CFECE}" destId="{C999D3BC-CDFA-4DEE-8A53-94BA2E8D87ED}" srcOrd="0" destOrd="0" presId="urn:microsoft.com/office/officeart/2008/layout/RadialCluster"/>
    <dgm:cxn modelId="{112ED5BB-3D3A-4C5C-9184-3393C12ECD19}" type="presOf" srcId="{9BA46C6C-942D-4BFE-8AFB-4F6BFCA2F73E}" destId="{A778BE2D-0DBD-4F7C-828B-6F40685878A2}" srcOrd="0" destOrd="0" presId="urn:microsoft.com/office/officeart/2008/layout/RadialCluster"/>
    <dgm:cxn modelId="{87627BDE-6E20-4408-8A33-CD8EC2AE6367}" type="presOf" srcId="{85F00472-2A66-4DA6-8B26-E05A7AF99207}" destId="{CC8B093C-C160-414F-A27F-0CDDD163AAA9}" srcOrd="0" destOrd="0" presId="urn:microsoft.com/office/officeart/2008/layout/RadialCluster"/>
    <dgm:cxn modelId="{4C2E7DEC-F4E3-4A1D-992D-18972335E232}" type="presOf" srcId="{1944E1D6-0E24-43B0-AB2F-318061072ABD}" destId="{33D84D7F-8A5A-4EA5-AAC0-410F5AA25CEA}" srcOrd="0" destOrd="0" presId="urn:microsoft.com/office/officeart/2008/layout/RadialCluster"/>
    <dgm:cxn modelId="{1601686D-6FB3-4F0B-8452-CF15C9595E80}" type="presParOf" srcId="{A778BE2D-0DBD-4F7C-828B-6F40685878A2}" destId="{6AE90355-48DC-4C03-B2DF-EF3FEB009D7E}" srcOrd="0" destOrd="0" presId="urn:microsoft.com/office/officeart/2008/layout/RadialCluster"/>
    <dgm:cxn modelId="{70E86C41-D765-4752-9B4A-4ACF2BC80398}" type="presParOf" srcId="{6AE90355-48DC-4C03-B2DF-EF3FEB009D7E}" destId="{33D84D7F-8A5A-4EA5-AAC0-410F5AA25CEA}" srcOrd="0" destOrd="0" presId="urn:microsoft.com/office/officeart/2008/layout/RadialCluster"/>
    <dgm:cxn modelId="{164F907E-670C-4B0B-A279-0E57570EAAEA}" type="presParOf" srcId="{6AE90355-48DC-4C03-B2DF-EF3FEB009D7E}" destId="{C20E67BA-DBF3-4AAC-92B1-E8EB49BAF1BA}" srcOrd="1" destOrd="0" presId="urn:microsoft.com/office/officeart/2008/layout/RadialCluster"/>
    <dgm:cxn modelId="{D3DECBB2-3F5B-4691-A8B0-6CDCD4C9016A}" type="presParOf" srcId="{6AE90355-48DC-4C03-B2DF-EF3FEB009D7E}" destId="{C999D3BC-CDFA-4DEE-8A53-94BA2E8D87ED}" srcOrd="2" destOrd="0" presId="urn:microsoft.com/office/officeart/2008/layout/RadialCluster"/>
    <dgm:cxn modelId="{85586C10-EFF3-4086-84BB-369A5CE807F4}" type="presParOf" srcId="{6AE90355-48DC-4C03-B2DF-EF3FEB009D7E}" destId="{FFBEA543-CD3A-469F-BFE0-D27D1E3E234C}" srcOrd="3" destOrd="0" presId="urn:microsoft.com/office/officeart/2008/layout/RadialCluster"/>
    <dgm:cxn modelId="{07DEF61A-1598-45C2-BEBE-FE55A93A81B1}" type="presParOf" srcId="{6AE90355-48DC-4C03-B2DF-EF3FEB009D7E}" destId="{8F561F40-0CCF-40D5-80D7-A194D3F1F08A}" srcOrd="4" destOrd="0" presId="urn:microsoft.com/office/officeart/2008/layout/RadialCluster"/>
    <dgm:cxn modelId="{253E7060-5987-4BAF-8BB7-235BBCDCD176}" type="presParOf" srcId="{6AE90355-48DC-4C03-B2DF-EF3FEB009D7E}" destId="{D748FC49-DF5F-4B15-85E0-62888EBAC0EC}" srcOrd="5" destOrd="0" presId="urn:microsoft.com/office/officeart/2008/layout/RadialCluster"/>
    <dgm:cxn modelId="{1AD86FF6-AF98-483A-814F-A0F3FEF25264}" type="presParOf" srcId="{6AE90355-48DC-4C03-B2DF-EF3FEB009D7E}" destId="{CC8B093C-C160-414F-A27F-0CDDD163AAA9}" srcOrd="6" destOrd="0" presId="urn:microsoft.com/office/officeart/2008/layout/RadialCluster"/>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94746-DFDC-4318-A0C8-CB6050FB5030}">
      <dsp:nvSpPr>
        <dsp:cNvPr id="0" name=""/>
        <dsp:cNvSpPr/>
      </dsp:nvSpPr>
      <dsp:spPr>
        <a:xfrm rot="5400000">
          <a:off x="4433942" y="-1463391"/>
          <a:ext cx="1598947" cy="4925568"/>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FontTx/>
            <a:buNone/>
          </a:pPr>
          <a:r>
            <a:rPr lang="en-US" sz="2900" kern="1200" dirty="0">
              <a:latin typeface="Cambria" panose="02040503050406030204" pitchFamily="18" charset="0"/>
              <a:ea typeface="Cambria" panose="02040503050406030204" pitchFamily="18" charset="0"/>
            </a:rPr>
            <a:t>Improving mobility options</a:t>
          </a:r>
        </a:p>
        <a:p>
          <a:pPr marL="285750" lvl="1" indent="-285750" algn="l" defTabSz="1289050">
            <a:lnSpc>
              <a:spcPct val="90000"/>
            </a:lnSpc>
            <a:spcBef>
              <a:spcPct val="0"/>
            </a:spcBef>
            <a:spcAft>
              <a:spcPct val="15000"/>
            </a:spcAft>
            <a:buFontTx/>
            <a:buNone/>
          </a:pPr>
          <a:r>
            <a:rPr lang="en-US" sz="2900" kern="1200" dirty="0">
              <a:latin typeface="Cambria" panose="02040503050406030204" pitchFamily="18" charset="0"/>
              <a:ea typeface="Cambria" panose="02040503050406030204" pitchFamily="18" charset="0"/>
            </a:rPr>
            <a:t>for seniors and individuals</a:t>
          </a:r>
        </a:p>
        <a:p>
          <a:pPr marL="285750" lvl="1" indent="-285750" algn="l" defTabSz="1289050">
            <a:lnSpc>
              <a:spcPct val="90000"/>
            </a:lnSpc>
            <a:spcBef>
              <a:spcPct val="0"/>
            </a:spcBef>
            <a:spcAft>
              <a:spcPct val="15000"/>
            </a:spcAft>
            <a:buFontTx/>
            <a:buNone/>
          </a:pPr>
          <a:r>
            <a:rPr lang="en-US" sz="2900" kern="1200" dirty="0">
              <a:latin typeface="Cambria" panose="02040503050406030204" pitchFamily="18" charset="0"/>
              <a:ea typeface="Cambria" panose="02040503050406030204" pitchFamily="18" charset="0"/>
            </a:rPr>
            <a:t>with disabilities.</a:t>
          </a:r>
        </a:p>
      </dsp:txBody>
      <dsp:txXfrm rot="-5400000">
        <a:off x="2770632" y="277973"/>
        <a:ext cx="4847514" cy="1442839"/>
      </dsp:txXfrm>
    </dsp:sp>
    <dsp:sp modelId="{643DBBBF-7625-4640-A2D5-00288878E493}">
      <dsp:nvSpPr>
        <dsp:cNvPr id="0" name=""/>
        <dsp:cNvSpPr/>
      </dsp:nvSpPr>
      <dsp:spPr>
        <a:xfrm>
          <a:off x="0" y="50"/>
          <a:ext cx="2770632" cy="199868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Cambria" panose="02040503050406030204" pitchFamily="18" charset="0"/>
              <a:ea typeface="Cambria" panose="02040503050406030204" pitchFamily="18" charset="0"/>
            </a:rPr>
            <a:t>Section 5310:</a:t>
          </a:r>
          <a:endParaRPr lang="en-US" sz="4000" kern="1200" dirty="0">
            <a:latin typeface="Cambria" panose="02040503050406030204" pitchFamily="18" charset="0"/>
            <a:ea typeface="Cambria" panose="02040503050406030204" pitchFamily="18" charset="0"/>
          </a:endParaRPr>
        </a:p>
      </dsp:txBody>
      <dsp:txXfrm>
        <a:off x="97568" y="97618"/>
        <a:ext cx="2575496" cy="1803548"/>
      </dsp:txXfrm>
    </dsp:sp>
    <dsp:sp modelId="{8F1B6237-99CC-42E1-9D5D-57B8E3B61B7B}">
      <dsp:nvSpPr>
        <dsp:cNvPr id="0" name=""/>
        <dsp:cNvSpPr/>
      </dsp:nvSpPr>
      <dsp:spPr>
        <a:xfrm rot="5400000">
          <a:off x="4433942" y="635227"/>
          <a:ext cx="1598947" cy="4925568"/>
        </a:xfrm>
        <a:prstGeom prst="round2Same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latin typeface="Cambria" panose="02040503050406030204" pitchFamily="18" charset="0"/>
              <a:ea typeface="Cambria" panose="02040503050406030204" pitchFamily="18" charset="0"/>
            </a:rPr>
            <a:t>Urban areas of Orlando</a:t>
          </a:r>
        </a:p>
        <a:p>
          <a:pPr marL="285750" lvl="1" indent="-285750" algn="l" defTabSz="1289050">
            <a:lnSpc>
              <a:spcPct val="90000"/>
            </a:lnSpc>
            <a:spcBef>
              <a:spcPct val="0"/>
            </a:spcBef>
            <a:spcAft>
              <a:spcPct val="15000"/>
            </a:spcAft>
            <a:buChar char="•"/>
          </a:pPr>
          <a:r>
            <a:rPr lang="en-US" sz="2900" kern="1200" dirty="0">
              <a:latin typeface="Cambria" panose="02040503050406030204" pitchFamily="18" charset="0"/>
              <a:ea typeface="Cambria" panose="02040503050406030204" pitchFamily="18" charset="0"/>
            </a:rPr>
            <a:t>Urban areas of Kissimmee</a:t>
          </a:r>
        </a:p>
      </dsp:txBody>
      <dsp:txXfrm rot="-5400000">
        <a:off x="2770632" y="2376591"/>
        <a:ext cx="4847514" cy="1442839"/>
      </dsp:txXfrm>
    </dsp:sp>
    <dsp:sp modelId="{8F747105-BCEF-42CE-A9FC-3171A1C0E3C6}">
      <dsp:nvSpPr>
        <dsp:cNvPr id="0" name=""/>
        <dsp:cNvSpPr/>
      </dsp:nvSpPr>
      <dsp:spPr>
        <a:xfrm>
          <a:off x="0" y="2098719"/>
          <a:ext cx="2770632" cy="1998684"/>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Cambria" panose="02040503050406030204" pitchFamily="18" charset="0"/>
              <a:ea typeface="Cambria" panose="02040503050406030204" pitchFamily="18" charset="0"/>
            </a:rPr>
            <a:t>Service Area:</a:t>
          </a:r>
          <a:endParaRPr lang="en-US" sz="4000" kern="1200" dirty="0">
            <a:latin typeface="Cambria" panose="02040503050406030204" pitchFamily="18" charset="0"/>
            <a:ea typeface="Cambria" panose="02040503050406030204" pitchFamily="18" charset="0"/>
          </a:endParaRPr>
        </a:p>
      </dsp:txBody>
      <dsp:txXfrm>
        <a:off x="97568" y="2196287"/>
        <a:ext cx="2575496" cy="1803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CCE07-EA24-4506-BD49-B766DF057CF2}">
      <dsp:nvSpPr>
        <dsp:cNvPr id="0" name=""/>
        <dsp:cNvSpPr/>
      </dsp:nvSpPr>
      <dsp:spPr>
        <a:xfrm>
          <a:off x="1592210" y="3427310"/>
          <a:ext cx="1346288" cy="1346288"/>
        </a:xfrm>
        <a:prstGeom prst="ellipse">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ysClr val="window" lastClr="FFFFFF"/>
              </a:solidFill>
              <a:latin typeface="Tw Cen MT" panose="020B0602020104020603" pitchFamily="34" charset="0"/>
              <a:ea typeface="+mn-ea"/>
              <a:cs typeface="+mn-cs"/>
            </a:rPr>
            <a:t>LYNX</a:t>
          </a:r>
          <a:endParaRPr lang="en-US" sz="3100" kern="1200" dirty="0">
            <a:solidFill>
              <a:sysClr val="window" lastClr="FFFFFF"/>
            </a:solidFill>
            <a:latin typeface="Tw Cen MT" panose="020B0602020104020603" pitchFamily="34" charset="0"/>
            <a:ea typeface="+mn-ea"/>
            <a:cs typeface="+mn-cs"/>
          </a:endParaRPr>
        </a:p>
      </dsp:txBody>
      <dsp:txXfrm>
        <a:off x="1789369" y="3624469"/>
        <a:ext cx="951970" cy="951970"/>
      </dsp:txXfrm>
    </dsp:sp>
    <dsp:sp modelId="{ED2CBF85-9F33-4FD7-B934-6811298E06B4}">
      <dsp:nvSpPr>
        <dsp:cNvPr id="0" name=""/>
        <dsp:cNvSpPr/>
      </dsp:nvSpPr>
      <dsp:spPr>
        <a:xfrm rot="19915247">
          <a:off x="2698662" y="3126611"/>
          <a:ext cx="2729014" cy="29474"/>
        </a:xfrm>
        <a:custGeom>
          <a:avLst/>
          <a:gdLst/>
          <a:ahLst/>
          <a:cxnLst/>
          <a:rect l="0" t="0" r="0" b="0"/>
          <a:pathLst>
            <a:path>
              <a:moveTo>
                <a:pt x="0" y="14737"/>
              </a:moveTo>
              <a:lnTo>
                <a:pt x="3197057" y="14737"/>
              </a:lnTo>
            </a:path>
          </a:pathLst>
        </a:custGeom>
        <a:noFill/>
        <a:ln w="12700" cap="flat" cmpd="sng" algn="ctr">
          <a:solidFill>
            <a:srgbClr val="00B0F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ysClr val="windowText" lastClr="000000">
                <a:hueOff val="0"/>
                <a:satOff val="0"/>
                <a:lumOff val="0"/>
                <a:alphaOff val="0"/>
              </a:sysClr>
            </a:solidFill>
            <a:latin typeface="Calibri" panose="020F0502020204030204"/>
            <a:ea typeface="+mn-ea"/>
            <a:cs typeface="+mn-cs"/>
          </a:endParaRPr>
        </a:p>
      </dsp:txBody>
      <dsp:txXfrm>
        <a:off x="3970861" y="3113266"/>
        <a:ext cx="0" cy="0"/>
      </dsp:txXfrm>
    </dsp:sp>
    <dsp:sp modelId="{739E93DB-BC03-4A04-8581-D756E9CD38A0}">
      <dsp:nvSpPr>
        <dsp:cNvPr id="0" name=""/>
        <dsp:cNvSpPr/>
      </dsp:nvSpPr>
      <dsp:spPr>
        <a:xfrm>
          <a:off x="5187840" y="1509099"/>
          <a:ext cx="1346288" cy="1346288"/>
        </a:xfrm>
        <a:prstGeom prst="ellipse">
          <a:avLst/>
        </a:prstGeom>
        <a:solidFill>
          <a:srgbClr val="C8187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55625">
            <a:lnSpc>
              <a:spcPct val="90000"/>
            </a:lnSpc>
            <a:spcBef>
              <a:spcPct val="0"/>
            </a:spcBef>
            <a:spcAft>
              <a:spcPct val="35000"/>
            </a:spcAft>
            <a:buNone/>
          </a:pPr>
          <a:r>
            <a:rPr lang="en-US" sz="1250" b="0" kern="1200" dirty="0">
              <a:solidFill>
                <a:sysClr val="window" lastClr="FFFFFF"/>
              </a:solidFill>
              <a:latin typeface="Tw Cen MT" panose="020B0602020104020603" pitchFamily="34" charset="0"/>
              <a:ea typeface="+mn-ea"/>
              <a:cs typeface="+mn-cs"/>
            </a:rPr>
            <a:t>Community Transportation Coordinators</a:t>
          </a:r>
        </a:p>
      </dsp:txBody>
      <dsp:txXfrm>
        <a:off x="5384999" y="1706258"/>
        <a:ext cx="951970" cy="951970"/>
      </dsp:txXfrm>
    </dsp:sp>
    <dsp:sp modelId="{8AA6924B-544A-41AC-A887-488F9725AD3E}">
      <dsp:nvSpPr>
        <dsp:cNvPr id="0" name=""/>
        <dsp:cNvSpPr/>
      </dsp:nvSpPr>
      <dsp:spPr>
        <a:xfrm rot="12150">
          <a:off x="2938482" y="4094922"/>
          <a:ext cx="3862712" cy="29474"/>
        </a:xfrm>
        <a:custGeom>
          <a:avLst/>
          <a:gdLst/>
          <a:ahLst/>
          <a:cxnLst/>
          <a:rect l="0" t="0" r="0" b="0"/>
          <a:pathLst>
            <a:path>
              <a:moveTo>
                <a:pt x="0" y="14737"/>
              </a:moveTo>
              <a:lnTo>
                <a:pt x="4643274" y="14737"/>
              </a:lnTo>
            </a:path>
          </a:pathLst>
        </a:custGeom>
        <a:noFill/>
        <a:ln w="12700" cap="flat" cmpd="sng" algn="ctr">
          <a:solidFill>
            <a:srgbClr val="00B0F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ysClr val="windowText" lastClr="000000">
                <a:hueOff val="0"/>
                <a:satOff val="0"/>
                <a:lumOff val="0"/>
                <a:alphaOff val="0"/>
              </a:sysClr>
            </a:solidFill>
            <a:latin typeface="Calibri" panose="020F0502020204030204"/>
            <a:ea typeface="+mn-ea"/>
            <a:cs typeface="+mn-cs"/>
          </a:endParaRPr>
        </a:p>
      </dsp:txBody>
      <dsp:txXfrm>
        <a:off x="4773612" y="4012751"/>
        <a:ext cx="0" cy="0"/>
      </dsp:txXfrm>
    </dsp:sp>
    <dsp:sp modelId="{858C3A26-CE84-4BD4-9B01-752360E11841}">
      <dsp:nvSpPr>
        <dsp:cNvPr id="0" name=""/>
        <dsp:cNvSpPr/>
      </dsp:nvSpPr>
      <dsp:spPr>
        <a:xfrm>
          <a:off x="6801178" y="3445721"/>
          <a:ext cx="1346288" cy="1346288"/>
        </a:xfrm>
        <a:prstGeom prst="ellipse">
          <a:avLst/>
        </a:prstGeom>
        <a:solidFill>
          <a:srgbClr val="C8187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0" kern="1200" dirty="0">
              <a:solidFill>
                <a:sysClr val="window" lastClr="FFFFFF"/>
              </a:solidFill>
              <a:latin typeface="Tw Cen MT" panose="020B0602020104020603" pitchFamily="34" charset="0"/>
              <a:ea typeface="+mn-ea"/>
              <a:cs typeface="+mn-cs"/>
            </a:rPr>
            <a:t>Private       Non-Profit Organizations</a:t>
          </a:r>
        </a:p>
      </dsp:txBody>
      <dsp:txXfrm>
        <a:off x="6998337" y="3642880"/>
        <a:ext cx="951970" cy="951970"/>
      </dsp:txXfrm>
    </dsp:sp>
    <dsp:sp modelId="{03997BCD-F862-4A08-9A42-23F787079E35}">
      <dsp:nvSpPr>
        <dsp:cNvPr id="0" name=""/>
        <dsp:cNvSpPr/>
      </dsp:nvSpPr>
      <dsp:spPr>
        <a:xfrm rot="18837087">
          <a:off x="2504431" y="3064322"/>
          <a:ext cx="1491202" cy="29474"/>
        </a:xfrm>
        <a:custGeom>
          <a:avLst/>
          <a:gdLst/>
          <a:ahLst/>
          <a:cxnLst/>
          <a:rect l="0" t="0" r="0" b="0"/>
          <a:pathLst>
            <a:path>
              <a:moveTo>
                <a:pt x="0" y="14737"/>
              </a:moveTo>
              <a:lnTo>
                <a:pt x="1655737" y="14737"/>
              </a:lnTo>
            </a:path>
          </a:pathLst>
        </a:custGeom>
        <a:noFill/>
        <a:ln w="12700" cap="flat" cmpd="sng" algn="ctr">
          <a:solidFill>
            <a:srgbClr val="00B0F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ysClr val="windowText" lastClr="000000">
                <a:hueOff val="0"/>
                <a:satOff val="0"/>
                <a:lumOff val="0"/>
                <a:alphaOff val="0"/>
              </a:sysClr>
            </a:solidFill>
            <a:latin typeface="Calibri" panose="020F0502020204030204"/>
            <a:ea typeface="+mn-ea"/>
            <a:cs typeface="+mn-cs"/>
          </a:endParaRPr>
        </a:p>
      </dsp:txBody>
      <dsp:txXfrm>
        <a:off x="3197319" y="3080024"/>
        <a:ext cx="0" cy="0"/>
      </dsp:txXfrm>
    </dsp:sp>
    <dsp:sp modelId="{C213F3A2-FA8C-4701-BD7C-072175C37F17}">
      <dsp:nvSpPr>
        <dsp:cNvPr id="0" name=""/>
        <dsp:cNvSpPr/>
      </dsp:nvSpPr>
      <dsp:spPr>
        <a:xfrm>
          <a:off x="3561566" y="1384520"/>
          <a:ext cx="1346288" cy="1346288"/>
        </a:xfrm>
        <a:prstGeom prst="ellipse">
          <a:avLst/>
        </a:prstGeom>
        <a:solidFill>
          <a:srgbClr val="C8187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ysClr val="window" lastClr="FFFFFF"/>
              </a:solidFill>
              <a:latin typeface="Tw Cen MT" panose="020B0602020104020603" pitchFamily="34" charset="0"/>
              <a:ea typeface="+mn-ea"/>
              <a:cs typeface="+mn-cs"/>
            </a:rPr>
            <a:t>Private Taxi Companies</a:t>
          </a:r>
        </a:p>
      </dsp:txBody>
      <dsp:txXfrm>
        <a:off x="3758725" y="1581679"/>
        <a:ext cx="951970" cy="951970"/>
      </dsp:txXfrm>
    </dsp:sp>
    <dsp:sp modelId="{068E7D83-9B13-4D51-9C6C-8ADEE99A9ACA}">
      <dsp:nvSpPr>
        <dsp:cNvPr id="0" name=""/>
        <dsp:cNvSpPr/>
      </dsp:nvSpPr>
      <dsp:spPr>
        <a:xfrm rot="20644598">
          <a:off x="2837785" y="3365611"/>
          <a:ext cx="3903230" cy="29474"/>
        </a:xfrm>
        <a:custGeom>
          <a:avLst/>
          <a:gdLst/>
          <a:ahLst/>
          <a:cxnLst/>
          <a:rect l="0" t="0" r="0" b="0"/>
          <a:pathLst>
            <a:path>
              <a:moveTo>
                <a:pt x="0" y="14737"/>
              </a:moveTo>
              <a:lnTo>
                <a:pt x="4718234" y="14737"/>
              </a:lnTo>
            </a:path>
          </a:pathLst>
        </a:custGeom>
        <a:noFill/>
        <a:ln w="12700" cap="flat" cmpd="sng" algn="ctr">
          <a:solidFill>
            <a:srgbClr val="00B0F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ysClr val="windowText" lastClr="000000">
                <a:hueOff val="0"/>
                <a:satOff val="0"/>
                <a:lumOff val="0"/>
                <a:alphaOff val="0"/>
              </a:sysClr>
            </a:solidFill>
            <a:latin typeface="Calibri" panose="020F0502020204030204"/>
            <a:ea typeface="+mn-ea"/>
            <a:cs typeface="+mn-cs"/>
          </a:endParaRPr>
        </a:p>
      </dsp:txBody>
      <dsp:txXfrm>
        <a:off x="4668792" y="3313283"/>
        <a:ext cx="0" cy="0"/>
      </dsp:txXfrm>
    </dsp:sp>
    <dsp:sp modelId="{809C3059-7FE5-4830-AF05-B521E01E909B}">
      <dsp:nvSpPr>
        <dsp:cNvPr id="0" name=""/>
        <dsp:cNvSpPr/>
      </dsp:nvSpPr>
      <dsp:spPr>
        <a:xfrm>
          <a:off x="6640302" y="1987097"/>
          <a:ext cx="1346288" cy="1346288"/>
        </a:xfrm>
        <a:prstGeom prst="ellipse">
          <a:avLst/>
        </a:prstGeom>
        <a:solidFill>
          <a:srgbClr val="C8187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0" kern="1200" dirty="0">
              <a:solidFill>
                <a:sysClr val="window" lastClr="FFFFFF"/>
              </a:solidFill>
              <a:latin typeface="Tw Cen MT" panose="020B0602020104020603" pitchFamily="34" charset="0"/>
              <a:ea typeface="+mn-ea"/>
              <a:cs typeface="+mn-cs"/>
            </a:rPr>
            <a:t>Public Transportation Agencies</a:t>
          </a:r>
        </a:p>
      </dsp:txBody>
      <dsp:txXfrm>
        <a:off x="6837461" y="2184256"/>
        <a:ext cx="951970" cy="9519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84D7F-8A5A-4EA5-AAC0-410F5AA25CEA}">
      <dsp:nvSpPr>
        <dsp:cNvPr id="0" name=""/>
        <dsp:cNvSpPr/>
      </dsp:nvSpPr>
      <dsp:spPr>
        <a:xfrm>
          <a:off x="685804" y="967148"/>
          <a:ext cx="5027366" cy="3302110"/>
        </a:xfrm>
        <a:prstGeom prst="flowChartDocumen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111760" tIns="111760" rIns="111760" bIns="11176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Cambria" panose="02040503050406030204" pitchFamily="18" charset="0"/>
              <a:ea typeface="Cambria" panose="02040503050406030204" pitchFamily="18" charset="0"/>
            </a:rPr>
            <a:t>Section 5310</a:t>
          </a:r>
        </a:p>
        <a:p>
          <a:pPr marL="0" lvl="0" indent="0" algn="ctr" defTabSz="1955800">
            <a:lnSpc>
              <a:spcPct val="90000"/>
            </a:lnSpc>
            <a:spcBef>
              <a:spcPct val="0"/>
            </a:spcBef>
            <a:spcAft>
              <a:spcPct val="35000"/>
            </a:spcAft>
            <a:buNone/>
          </a:pPr>
          <a:r>
            <a:rPr lang="en-US" sz="4400" kern="1200" dirty="0">
              <a:latin typeface="Cambria" panose="02040503050406030204" pitchFamily="18" charset="0"/>
              <a:ea typeface="Cambria" panose="02040503050406030204" pitchFamily="18" charset="0"/>
            </a:rPr>
            <a:t>Projects</a:t>
          </a:r>
        </a:p>
      </dsp:txBody>
      <dsp:txXfrm>
        <a:off x="685804" y="967148"/>
        <a:ext cx="5027366" cy="2648109"/>
      </dsp:txXfrm>
    </dsp:sp>
    <dsp:sp modelId="{C20E67BA-DBF3-4AAC-92B1-E8EB49BAF1BA}">
      <dsp:nvSpPr>
        <dsp:cNvPr id="0" name=""/>
        <dsp:cNvSpPr/>
      </dsp:nvSpPr>
      <dsp:spPr>
        <a:xfrm rot="20532760">
          <a:off x="5688955" y="1657011"/>
          <a:ext cx="1013143" cy="0"/>
        </a:xfrm>
        <a:custGeom>
          <a:avLst/>
          <a:gdLst/>
          <a:ahLst/>
          <a:cxnLst/>
          <a:rect l="0" t="0" r="0" b="0"/>
          <a:pathLst>
            <a:path>
              <a:moveTo>
                <a:pt x="0" y="0"/>
              </a:moveTo>
              <a:lnTo>
                <a:pt x="1013143" y="0"/>
              </a:lnTo>
            </a:path>
          </a:pathLst>
        </a:custGeom>
        <a:noFill/>
        <a:ln w="25400" cap="flat" cmpd="sng" algn="ctr">
          <a:solidFill>
            <a:schemeClr val="accent4">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999D3BC-CDFA-4DEE-8A53-94BA2E8D87ED}">
      <dsp:nvSpPr>
        <dsp:cNvPr id="0" name=""/>
        <dsp:cNvSpPr/>
      </dsp:nvSpPr>
      <dsp:spPr>
        <a:xfrm>
          <a:off x="6677883" y="632420"/>
          <a:ext cx="2220113" cy="1027423"/>
        </a:xfrm>
        <a:prstGeom prst="fram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mbria" panose="02040503050406030204" pitchFamily="18" charset="0"/>
              <a:ea typeface="Cambria" panose="02040503050406030204" pitchFamily="18" charset="0"/>
            </a:rPr>
            <a:t>Vanpool Program</a:t>
          </a:r>
        </a:p>
      </dsp:txBody>
      <dsp:txXfrm>
        <a:off x="6806311" y="760848"/>
        <a:ext cx="1963257" cy="770567"/>
      </dsp:txXfrm>
    </dsp:sp>
    <dsp:sp modelId="{FFBEA543-CD3A-469F-BFE0-D27D1E3E234C}">
      <dsp:nvSpPr>
        <dsp:cNvPr id="0" name=""/>
        <dsp:cNvSpPr/>
      </dsp:nvSpPr>
      <dsp:spPr>
        <a:xfrm rot="21521130">
          <a:off x="5713044" y="2549455"/>
          <a:ext cx="964950" cy="0"/>
        </a:xfrm>
        <a:custGeom>
          <a:avLst/>
          <a:gdLst/>
          <a:ahLst/>
          <a:cxnLst/>
          <a:rect l="0" t="0" r="0" b="0"/>
          <a:pathLst>
            <a:path>
              <a:moveTo>
                <a:pt x="0" y="0"/>
              </a:moveTo>
              <a:lnTo>
                <a:pt x="964950" y="0"/>
              </a:lnTo>
            </a:path>
          </a:pathLst>
        </a:custGeom>
        <a:noFill/>
        <a:ln w="25400" cap="flat" cmpd="sng" algn="ctr">
          <a:solidFill>
            <a:schemeClr val="accent4">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F561F40-0CCF-40D5-80D7-A194D3F1F08A}">
      <dsp:nvSpPr>
        <dsp:cNvPr id="0" name=""/>
        <dsp:cNvSpPr/>
      </dsp:nvSpPr>
      <dsp:spPr>
        <a:xfrm>
          <a:off x="6677868" y="1976210"/>
          <a:ext cx="2206930" cy="1073712"/>
        </a:xfrm>
        <a:prstGeom prst="fram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US" sz="2500" kern="1200">
              <a:latin typeface="Cambria" panose="02040503050406030204" pitchFamily="18" charset="0"/>
              <a:ea typeface="Cambria" panose="02040503050406030204" pitchFamily="18" charset="0"/>
            </a:rPr>
            <a:t>Operating Assistance</a:t>
          </a:r>
          <a:endParaRPr lang="en-US" sz="2500" kern="1200" dirty="0">
            <a:latin typeface="Cambria" panose="02040503050406030204" pitchFamily="18" charset="0"/>
            <a:ea typeface="Cambria" panose="02040503050406030204" pitchFamily="18" charset="0"/>
          </a:endParaRPr>
        </a:p>
      </dsp:txBody>
      <dsp:txXfrm>
        <a:off x="6812082" y="2110424"/>
        <a:ext cx="1938502" cy="805284"/>
      </dsp:txXfrm>
    </dsp:sp>
    <dsp:sp modelId="{D748FC49-DF5F-4B15-85E0-62888EBAC0EC}">
      <dsp:nvSpPr>
        <dsp:cNvPr id="0" name=""/>
        <dsp:cNvSpPr/>
      </dsp:nvSpPr>
      <dsp:spPr>
        <a:xfrm rot="970276">
          <a:off x="5693299" y="3487002"/>
          <a:ext cx="1004443" cy="0"/>
        </a:xfrm>
        <a:custGeom>
          <a:avLst/>
          <a:gdLst/>
          <a:ahLst/>
          <a:cxnLst/>
          <a:rect l="0" t="0" r="0" b="0"/>
          <a:pathLst>
            <a:path>
              <a:moveTo>
                <a:pt x="0" y="0"/>
              </a:moveTo>
              <a:lnTo>
                <a:pt x="1004443" y="0"/>
              </a:lnTo>
            </a:path>
          </a:pathLst>
        </a:custGeom>
        <a:noFill/>
        <a:ln w="25400" cap="flat" cmpd="sng" algn="ctr">
          <a:solidFill>
            <a:schemeClr val="accent4">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C8B093C-C160-414F-A27F-0CDDD163AAA9}">
      <dsp:nvSpPr>
        <dsp:cNvPr id="0" name=""/>
        <dsp:cNvSpPr/>
      </dsp:nvSpPr>
      <dsp:spPr>
        <a:xfrm>
          <a:off x="6677871" y="3399350"/>
          <a:ext cx="2203930" cy="1094154"/>
        </a:xfrm>
        <a:prstGeom prst="fram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kern="1200">
              <a:latin typeface="Cambria" panose="02040503050406030204" pitchFamily="18" charset="0"/>
              <a:ea typeface="Cambria" panose="02040503050406030204" pitchFamily="18" charset="0"/>
            </a:rPr>
            <a:t>Vehicle Transfer</a:t>
          </a:r>
          <a:endParaRPr lang="en-US" sz="2800" kern="1200" dirty="0">
            <a:latin typeface="Cambria" panose="02040503050406030204" pitchFamily="18" charset="0"/>
            <a:ea typeface="Cambria" panose="02040503050406030204" pitchFamily="18" charset="0"/>
          </a:endParaRPr>
        </a:p>
      </dsp:txBody>
      <dsp:txXfrm>
        <a:off x="6814640" y="3536119"/>
        <a:ext cx="1930392" cy="82061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r>
              <a:rPr lang="en-US"/>
              <a:t>Click to edit Master title style</a:t>
            </a:r>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r>
              <a:rPr lang="en-US"/>
              <a:t>Click to edit Master subtitle style</a:t>
            </a:r>
            <a:endParaRPr/>
          </a:p>
        </p:txBody>
      </p:sp>
      <p:sp>
        <p:nvSpPr>
          <p:cNvPr id="4" name="Holder 4"/>
          <p:cNvSpPr>
            <a:spLocks noGrp="1"/>
          </p:cNvSpPr>
          <p:nvPr>
            <p:ph type="ftr" sz="quarter" idx="5"/>
          </p:nvPr>
        </p:nvSpPr>
        <p:spPr/>
        <p:txBody>
          <a:bodyPr lIns="0" tIns="0" rIns="0" bIns="0"/>
          <a:lstStyle>
            <a:lvl1pPr>
              <a:defRPr sz="1600" b="0" i="0">
                <a:solidFill>
                  <a:schemeClr val="bg1"/>
                </a:solidFill>
                <a:latin typeface="Century Gothic"/>
                <a:cs typeface="Century Gothic"/>
              </a:defRPr>
            </a:lvl1pPr>
          </a:lstStyle>
          <a:p>
            <a:pPr marL="12700">
              <a:lnSpc>
                <a:spcPct val="100000"/>
              </a:lnSpc>
              <a:spcBef>
                <a:spcPts val="110"/>
              </a:spcBef>
            </a:pPr>
            <a:r>
              <a:rPr spc="-5" dirty="0"/>
              <a:t>D</a:t>
            </a:r>
            <a:r>
              <a:rPr spc="-135" dirty="0"/>
              <a:t>A</a:t>
            </a:r>
            <a:r>
              <a:rPr dirty="0"/>
              <a:t>TE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Century Gothic"/>
                <a:cs typeface="Century Gothic"/>
              </a:defRPr>
            </a:lvl1pPr>
          </a:lstStyle>
          <a:p>
            <a:r>
              <a:rPr lang="en-US"/>
              <a:t>Click to edit Master title style</a:t>
            </a:r>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pPr lvl="0"/>
            <a:r>
              <a:rPr lang="en-US"/>
              <a:t>Click to edit Master text styles</a:t>
            </a:r>
          </a:p>
        </p:txBody>
      </p:sp>
      <p:sp>
        <p:nvSpPr>
          <p:cNvPr id="4" name="Holder 4"/>
          <p:cNvSpPr>
            <a:spLocks noGrp="1"/>
          </p:cNvSpPr>
          <p:nvPr>
            <p:ph type="ftr" sz="quarter" idx="5"/>
          </p:nvPr>
        </p:nvSpPr>
        <p:spPr/>
        <p:txBody>
          <a:bodyPr lIns="0" tIns="0" rIns="0" bIns="0"/>
          <a:lstStyle>
            <a:lvl1pPr>
              <a:defRPr sz="1600" b="0" i="0">
                <a:solidFill>
                  <a:schemeClr val="bg1"/>
                </a:solidFill>
                <a:latin typeface="Century Gothic"/>
                <a:cs typeface="Century Gothic"/>
              </a:defRPr>
            </a:lvl1pPr>
          </a:lstStyle>
          <a:p>
            <a:pPr marL="12700">
              <a:lnSpc>
                <a:spcPct val="100000"/>
              </a:lnSpc>
              <a:spcBef>
                <a:spcPts val="110"/>
              </a:spcBef>
            </a:pPr>
            <a:r>
              <a:rPr spc="-5" dirty="0"/>
              <a:t>D</a:t>
            </a:r>
            <a:r>
              <a:rPr spc="-135" dirty="0"/>
              <a:t>A</a:t>
            </a:r>
            <a:r>
              <a:rPr dirty="0"/>
              <a:t>TE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6858000" cy="6858000"/>
          </a:xfrm>
          <a:custGeom>
            <a:avLst/>
            <a:gdLst/>
            <a:ahLst/>
            <a:cxnLst/>
            <a:rect l="l" t="t" r="r" b="b"/>
            <a:pathLst>
              <a:path w="6858000" h="6858000">
                <a:moveTo>
                  <a:pt x="6858000" y="0"/>
                </a:moveTo>
                <a:lnTo>
                  <a:pt x="228600" y="0"/>
                </a:lnTo>
                <a:lnTo>
                  <a:pt x="0" y="0"/>
                </a:lnTo>
                <a:lnTo>
                  <a:pt x="0" y="228600"/>
                </a:lnTo>
                <a:lnTo>
                  <a:pt x="0" y="6858000"/>
                </a:lnTo>
                <a:lnTo>
                  <a:pt x="228600" y="6858000"/>
                </a:lnTo>
                <a:lnTo>
                  <a:pt x="228600" y="228600"/>
                </a:lnTo>
                <a:lnTo>
                  <a:pt x="6858000" y="228600"/>
                </a:lnTo>
                <a:lnTo>
                  <a:pt x="6858000" y="0"/>
                </a:lnTo>
                <a:close/>
              </a:path>
            </a:pathLst>
          </a:custGeom>
          <a:solidFill>
            <a:srgbClr val="020302"/>
          </a:solidFill>
        </p:spPr>
        <p:txBody>
          <a:bodyPr wrap="square" lIns="0" tIns="0" rIns="0" bIns="0" rtlCol="0"/>
          <a:lstStyle/>
          <a:p>
            <a:endParaRPr/>
          </a:p>
        </p:txBody>
      </p:sp>
      <p:sp>
        <p:nvSpPr>
          <p:cNvPr id="17" name="bg object 17"/>
          <p:cNvSpPr/>
          <p:nvPr/>
        </p:nvSpPr>
        <p:spPr>
          <a:xfrm>
            <a:off x="4734511" y="0"/>
            <a:ext cx="7457440" cy="228600"/>
          </a:xfrm>
          <a:custGeom>
            <a:avLst/>
            <a:gdLst/>
            <a:ahLst/>
            <a:cxnLst/>
            <a:rect l="l" t="t" r="r" b="b"/>
            <a:pathLst>
              <a:path w="7457440" h="228600">
                <a:moveTo>
                  <a:pt x="7457185" y="0"/>
                </a:moveTo>
                <a:lnTo>
                  <a:pt x="0" y="0"/>
                </a:lnTo>
                <a:lnTo>
                  <a:pt x="230886" y="228600"/>
                </a:lnTo>
                <a:lnTo>
                  <a:pt x="7457185" y="228600"/>
                </a:lnTo>
                <a:lnTo>
                  <a:pt x="7457185" y="0"/>
                </a:lnTo>
                <a:close/>
              </a:path>
            </a:pathLst>
          </a:custGeom>
          <a:solidFill>
            <a:srgbClr val="C8187D"/>
          </a:solidFill>
        </p:spPr>
        <p:txBody>
          <a:bodyPr wrap="square" lIns="0" tIns="0" rIns="0" bIns="0" rtlCol="0"/>
          <a:lstStyle/>
          <a:p>
            <a:endParaRPr/>
          </a:p>
        </p:txBody>
      </p:sp>
      <p:sp>
        <p:nvSpPr>
          <p:cNvPr id="18" name="bg object 18"/>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19" name="bg object 19"/>
          <p:cNvSpPr/>
          <p:nvPr/>
        </p:nvSpPr>
        <p:spPr>
          <a:xfrm>
            <a:off x="0" y="227685"/>
            <a:ext cx="5327650" cy="6630670"/>
          </a:xfrm>
          <a:custGeom>
            <a:avLst/>
            <a:gdLst/>
            <a:ahLst/>
            <a:cxnLst/>
            <a:rect l="l" t="t" r="r" b="b"/>
            <a:pathLst>
              <a:path w="5327650" h="6630670">
                <a:moveTo>
                  <a:pt x="4663440" y="6173114"/>
                </a:moveTo>
                <a:lnTo>
                  <a:pt x="0" y="6173114"/>
                </a:lnTo>
                <a:lnTo>
                  <a:pt x="0" y="6630314"/>
                </a:lnTo>
                <a:lnTo>
                  <a:pt x="4194810" y="6630314"/>
                </a:lnTo>
                <a:lnTo>
                  <a:pt x="4663440" y="6173114"/>
                </a:lnTo>
                <a:close/>
              </a:path>
              <a:path w="5327650" h="6630670">
                <a:moveTo>
                  <a:pt x="5327091" y="335711"/>
                </a:moveTo>
                <a:lnTo>
                  <a:pt x="4964785" y="0"/>
                </a:lnTo>
                <a:lnTo>
                  <a:pt x="228701" y="0"/>
                </a:lnTo>
                <a:lnTo>
                  <a:pt x="228701" y="671436"/>
                </a:lnTo>
                <a:lnTo>
                  <a:pt x="4965878" y="671436"/>
                </a:lnTo>
                <a:lnTo>
                  <a:pt x="5327091" y="335711"/>
                </a:lnTo>
                <a:close/>
              </a:path>
            </a:pathLst>
          </a:custGeom>
          <a:solidFill>
            <a:srgbClr val="C8187D"/>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4810704" y="6549879"/>
            <a:ext cx="5904306" cy="189115"/>
          </a:xfrm>
          <a:prstGeom prst="rect">
            <a:avLst/>
          </a:prstGeom>
        </p:spPr>
      </p:pic>
      <p:sp>
        <p:nvSpPr>
          <p:cNvPr id="2" name="Holder 2"/>
          <p:cNvSpPr>
            <a:spLocks noGrp="1"/>
          </p:cNvSpPr>
          <p:nvPr>
            <p:ph type="title"/>
          </p:nvPr>
        </p:nvSpPr>
        <p:spPr/>
        <p:txBody>
          <a:bodyPr lIns="0" tIns="0" rIns="0" bIns="0"/>
          <a:lstStyle>
            <a:lvl1pPr>
              <a:defRPr sz="3000" b="1" i="0">
                <a:solidFill>
                  <a:schemeClr val="bg1"/>
                </a:solidFill>
                <a:latin typeface="Century Gothic"/>
                <a:cs typeface="Century Gothic"/>
              </a:defRPr>
            </a:lvl1pPr>
          </a:lstStyle>
          <a:p>
            <a:r>
              <a:rPr lang="en-US"/>
              <a:t>Click to edit Master title style</a:t>
            </a:r>
            <a:endParaRPr/>
          </a:p>
        </p:txBody>
      </p:sp>
      <p:sp>
        <p:nvSpPr>
          <p:cNvPr id="3" name="Holder 3"/>
          <p:cNvSpPr>
            <a:spLocks noGrp="1"/>
          </p:cNvSpPr>
          <p:nvPr>
            <p:ph sz="half" idx="2"/>
          </p:nvPr>
        </p:nvSpPr>
        <p:spPr>
          <a:xfrm>
            <a:off x="1489925" y="1100237"/>
            <a:ext cx="3206115" cy="4164329"/>
          </a:xfrm>
          <a:prstGeom prst="rect">
            <a:avLst/>
          </a:prstGeom>
        </p:spPr>
        <p:txBody>
          <a:bodyPr wrap="square" lIns="0" tIns="0" rIns="0" bIns="0">
            <a:spAutoFit/>
          </a:bodyPr>
          <a:lstStyle>
            <a:lvl1pPr>
              <a:defRPr sz="2400" b="1" i="0">
                <a:solidFill>
                  <a:srgbClr val="C8187D"/>
                </a:solidFill>
                <a:latin typeface="Century Gothic"/>
                <a:cs typeface="Century Gothic"/>
              </a:defRPr>
            </a:lvl1pPr>
          </a:lstStyle>
          <a:p>
            <a:pPr lvl="0"/>
            <a:r>
              <a:rPr lang="en-US"/>
              <a:t>Click to edit Master text styles</a:t>
            </a: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pPr lvl="0"/>
            <a:r>
              <a:rPr lang="en-US"/>
              <a:t>Click to edit Master text styles</a:t>
            </a:r>
          </a:p>
        </p:txBody>
      </p:sp>
      <p:sp>
        <p:nvSpPr>
          <p:cNvPr id="5" name="Holder 5"/>
          <p:cNvSpPr>
            <a:spLocks noGrp="1"/>
          </p:cNvSpPr>
          <p:nvPr>
            <p:ph type="ftr" sz="quarter" idx="5"/>
          </p:nvPr>
        </p:nvSpPr>
        <p:spPr/>
        <p:txBody>
          <a:bodyPr lIns="0" tIns="0" rIns="0" bIns="0"/>
          <a:lstStyle>
            <a:lvl1pPr>
              <a:defRPr sz="1600" b="0" i="0">
                <a:solidFill>
                  <a:schemeClr val="bg1"/>
                </a:solidFill>
                <a:latin typeface="Century Gothic"/>
                <a:cs typeface="Century Gothic"/>
              </a:defRPr>
            </a:lvl1pPr>
          </a:lstStyle>
          <a:p>
            <a:pPr marL="12700">
              <a:lnSpc>
                <a:spcPct val="100000"/>
              </a:lnSpc>
              <a:spcBef>
                <a:spcPts val="110"/>
              </a:spcBef>
            </a:pPr>
            <a:r>
              <a:rPr spc="-5" dirty="0"/>
              <a:t>D</a:t>
            </a:r>
            <a:r>
              <a:rPr spc="-135" dirty="0"/>
              <a:t>A</a:t>
            </a:r>
            <a:r>
              <a:rPr dirty="0"/>
              <a:t>TE</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7/11/2024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28600" y="0"/>
            <a:ext cx="11963400" cy="6400800"/>
          </a:xfrm>
          <a:custGeom>
            <a:avLst/>
            <a:gdLst/>
            <a:ahLst/>
            <a:cxnLst/>
            <a:rect l="l" t="t" r="r" b="b"/>
            <a:pathLst>
              <a:path w="11963400" h="6400800">
                <a:moveTo>
                  <a:pt x="0" y="6400800"/>
                </a:moveTo>
                <a:lnTo>
                  <a:pt x="11963095" y="6400800"/>
                </a:lnTo>
                <a:lnTo>
                  <a:pt x="11963095" y="0"/>
                </a:lnTo>
                <a:lnTo>
                  <a:pt x="0" y="0"/>
                </a:lnTo>
                <a:lnTo>
                  <a:pt x="0" y="6400800"/>
                </a:lnTo>
                <a:close/>
              </a:path>
            </a:pathLst>
          </a:custGeom>
          <a:solidFill>
            <a:srgbClr val="D1D3D4"/>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chemeClr val="bg1"/>
                </a:solidFill>
                <a:latin typeface="Century Gothic"/>
                <a:cs typeface="Century Gothic"/>
              </a:defRPr>
            </a:lvl1pPr>
          </a:lstStyle>
          <a:p>
            <a:r>
              <a:rPr lang="en-US"/>
              <a:t>Click to edit Master title style</a:t>
            </a:r>
            <a:endParaRPr/>
          </a:p>
        </p:txBody>
      </p:sp>
      <p:sp>
        <p:nvSpPr>
          <p:cNvPr id="3" name="Holder 3"/>
          <p:cNvSpPr>
            <a:spLocks noGrp="1"/>
          </p:cNvSpPr>
          <p:nvPr>
            <p:ph type="ftr" sz="quarter" idx="5"/>
          </p:nvPr>
        </p:nvSpPr>
        <p:spPr/>
        <p:txBody>
          <a:bodyPr lIns="0" tIns="0" rIns="0" bIns="0"/>
          <a:lstStyle>
            <a:lvl1pPr>
              <a:defRPr sz="1600" b="0" i="0">
                <a:solidFill>
                  <a:schemeClr val="bg1"/>
                </a:solidFill>
                <a:latin typeface="Century Gothic"/>
                <a:cs typeface="Century Gothic"/>
              </a:defRPr>
            </a:lvl1pPr>
          </a:lstStyle>
          <a:p>
            <a:pPr marL="12700">
              <a:lnSpc>
                <a:spcPct val="100000"/>
              </a:lnSpc>
              <a:spcBef>
                <a:spcPts val="110"/>
              </a:spcBef>
            </a:pPr>
            <a:r>
              <a:rPr spc="-5" dirty="0"/>
              <a:t>D</a:t>
            </a:r>
            <a:r>
              <a:rPr spc="-135" dirty="0"/>
              <a:t>A</a:t>
            </a:r>
            <a:r>
              <a:rPr dirty="0"/>
              <a:t>TE</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7/11/2024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600" b="0" i="0">
                <a:solidFill>
                  <a:schemeClr val="bg1"/>
                </a:solidFill>
                <a:latin typeface="Century Gothic"/>
                <a:cs typeface="Century Gothic"/>
              </a:defRPr>
            </a:lvl1pPr>
          </a:lstStyle>
          <a:p>
            <a:pPr marL="12700">
              <a:lnSpc>
                <a:spcPct val="100000"/>
              </a:lnSpc>
              <a:spcBef>
                <a:spcPts val="110"/>
              </a:spcBef>
            </a:pPr>
            <a:r>
              <a:rPr spc="-5" dirty="0"/>
              <a:t>D</a:t>
            </a:r>
            <a:r>
              <a:rPr spc="-135" dirty="0"/>
              <a:t>A</a:t>
            </a:r>
            <a:r>
              <a:rPr dirty="0"/>
              <a:t>TE</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7/11/2024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31571" y="273598"/>
            <a:ext cx="11528856" cy="482600"/>
          </a:xfrm>
          <a:prstGeom prst="rect">
            <a:avLst/>
          </a:prstGeom>
        </p:spPr>
        <p:txBody>
          <a:bodyPr wrap="square" lIns="0" tIns="0" rIns="0" bIns="0">
            <a:spAutoFit/>
          </a:bodyPr>
          <a:lstStyle>
            <a:lvl1pPr>
              <a:defRPr sz="3000" b="1" i="0">
                <a:solidFill>
                  <a:schemeClr val="bg1"/>
                </a:solidFill>
                <a:latin typeface="Century Gothic"/>
                <a:cs typeface="Century Gothic"/>
              </a:defRPr>
            </a:lvl1pPr>
          </a:lstStyle>
          <a:p>
            <a:endParaRPr/>
          </a:p>
        </p:txBody>
      </p:sp>
      <p:sp>
        <p:nvSpPr>
          <p:cNvPr id="3" name="Holder 3"/>
          <p:cNvSpPr>
            <a:spLocks noGrp="1"/>
          </p:cNvSpPr>
          <p:nvPr>
            <p:ph type="body" idx="1"/>
          </p:nvPr>
        </p:nvSpPr>
        <p:spPr>
          <a:xfrm>
            <a:off x="383387" y="1697989"/>
            <a:ext cx="11239500" cy="365632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12699" y="6482413"/>
            <a:ext cx="506095" cy="274954"/>
          </a:xfrm>
          <a:prstGeom prst="rect">
            <a:avLst/>
          </a:prstGeom>
        </p:spPr>
        <p:txBody>
          <a:bodyPr wrap="square" lIns="0" tIns="0" rIns="0" bIns="0">
            <a:spAutoFit/>
          </a:bodyPr>
          <a:lstStyle>
            <a:lvl1pPr>
              <a:defRPr sz="1600" b="0" i="0">
                <a:solidFill>
                  <a:schemeClr val="bg1"/>
                </a:solidFill>
                <a:latin typeface="Century Gothic"/>
                <a:cs typeface="Century Gothic"/>
              </a:defRPr>
            </a:lvl1pPr>
          </a:lstStyle>
          <a:p>
            <a:pPr marL="12700">
              <a:lnSpc>
                <a:spcPct val="100000"/>
              </a:lnSpc>
              <a:spcBef>
                <a:spcPts val="110"/>
              </a:spcBef>
            </a:pPr>
            <a:r>
              <a:rPr spc="-5" dirty="0"/>
              <a:t>D</a:t>
            </a:r>
            <a:r>
              <a:rPr spc="-135" dirty="0"/>
              <a:t>A</a:t>
            </a:r>
            <a:r>
              <a:rPr dirty="0"/>
              <a:t>TE</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7/11/2024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hyperlink" Target="https://www.shutterstock.com/search/recording-icon" TargetMode="External"/><Relationship Id="rId4" Type="http://schemas.openxmlformats.org/officeDocument/2006/relationships/image" Target="../media/image4.png"/><Relationship Id="rId9" Type="http://schemas.openxmlformats.org/officeDocument/2006/relationships/image" Target="../media/image9.jp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openxmlformats.org/officeDocument/2006/relationships/hyperlink" Target="mailto:sstubbs@golynx.co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nhickling@golynx.com" TargetMode="External"/><Relationship Id="rId5" Type="http://schemas.openxmlformats.org/officeDocument/2006/relationships/image" Target="../media/image12.png"/><Relationship Id="rId10" Type="http://schemas.openxmlformats.org/officeDocument/2006/relationships/image" Target="../media/image14.jpeg"/><Relationship Id="rId4" Type="http://schemas.openxmlformats.org/officeDocument/2006/relationships/image" Target="../media/image11.svg"/><Relationship Id="rId9" Type="http://schemas.openxmlformats.org/officeDocument/2006/relationships/hyperlink" Target="mailto:LBenitez@golynx.co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jpeg"/><Relationship Id="rId7" Type="http://schemas.openxmlformats.org/officeDocument/2006/relationships/image" Target="../media/image17.jpeg"/><Relationship Id="rId12"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sstubbs@golynx.com" TargetMode="External"/><Relationship Id="rId11" Type="http://schemas.openxmlformats.org/officeDocument/2006/relationships/image" Target="../media/image19.png"/><Relationship Id="rId5" Type="http://schemas.openxmlformats.org/officeDocument/2006/relationships/image" Target="../media/image16.jpeg"/><Relationship Id="rId10" Type="http://schemas.openxmlformats.org/officeDocument/2006/relationships/hyperlink" Target="mailto:ksalam@golynx.com" TargetMode="External"/><Relationship Id="rId4" Type="http://schemas.openxmlformats.org/officeDocument/2006/relationships/hyperlink" Target="mailto:nhickling@golynx.com" TargetMode="External"/><Relationship Id="rId9" Type="http://schemas.openxmlformats.org/officeDocument/2006/relationships/hyperlink" Target="mailto:mnumpe@golynx.com" TargetMode="Externa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hyperlink" Target="https://www.golynx.com/corporate-info/doing-business/fta-5310-program.stml"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lynx.com/corporate-info/doing-business/fta-5310-program.stml" TargetMode="External"/><Relationship Id="rId7"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lynx.maps.arcgis.com/apps/webappviewer/index.html?id=90bfdab26dc2438a93ea0b751394a851" TargetMode="Externa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lynx.maps.arcgis.com/apps/webappviewer/index.html?id=90bfdab26dc2438a93ea0b751394a851"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www.compliancebuilding.com/2014/06/19/comply-with-what/" TargetMode="External"/><Relationship Id="rId7" Type="http://schemas.openxmlformats.org/officeDocument/2006/relationships/image" Target="../media/image34.sv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3.gif"/><Relationship Id="rId4" Type="http://schemas.openxmlformats.org/officeDocument/2006/relationships/image" Target="../media/image1.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hyperlink" Target="mailto:BGarces@golynx.com"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nonprofitnext.org/board-roles-and-responsibilities/ceo-evaluation" TargetMode="External"/><Relationship Id="rId4" Type="http://schemas.openxmlformats.org/officeDocument/2006/relationships/image" Target="../media/image55.jpg"/></Relationships>
</file>

<file path=ppt/slides/_rels/slide25.xml.rels><?xml version="1.0" encoding="UTF-8" standalone="yes"?>
<Relationships xmlns="http://schemas.openxmlformats.org/package/2006/relationships"><Relationship Id="rId3" Type="http://schemas.openxmlformats.org/officeDocument/2006/relationships/hyperlink" Target="https://bramspeelman.nl/de-beste-online-marketing-opleiding/tips/" TargetMode="External"/><Relationship Id="rId2" Type="http://schemas.openxmlformats.org/officeDocument/2006/relationships/image" Target="../media/image56.jp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www.fotolia.com/tag/any"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hyperlink" Target="mailto:sstubbs@golynx.com" TargetMode="External"/><Relationship Id="rId7"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mailto:LBenitez@golynx.com" TargetMode="External"/><Relationship Id="rId4" Type="http://schemas.openxmlformats.org/officeDocument/2006/relationships/image" Target="../media/image13.jpeg"/><Relationship Id="rId9" Type="http://schemas.openxmlformats.org/officeDocument/2006/relationships/hyperlink" Target="https://www.fotolia.com/tag/any"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golynx.com/corporate-info/doing-business/fta-5310-program.stml"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0.sv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E2C093CE-3444-5786-01CA-89BEAAE1F328}"/>
              </a:ext>
            </a:extLst>
          </p:cNvPr>
          <p:cNvSpPr/>
          <p:nvPr/>
        </p:nvSpPr>
        <p:spPr>
          <a:xfrm>
            <a:off x="228600" y="0"/>
            <a:ext cx="11963400" cy="6400800"/>
          </a:xfrm>
          <a:custGeom>
            <a:avLst/>
            <a:gdLst/>
            <a:ahLst/>
            <a:cxnLst/>
            <a:rect l="l" t="t" r="r" b="b"/>
            <a:pathLst>
              <a:path w="11963400" h="6400800">
                <a:moveTo>
                  <a:pt x="0" y="6400800"/>
                </a:moveTo>
                <a:lnTo>
                  <a:pt x="11963095" y="6400800"/>
                </a:lnTo>
                <a:lnTo>
                  <a:pt x="11963095" y="0"/>
                </a:lnTo>
                <a:lnTo>
                  <a:pt x="0" y="0"/>
                </a:lnTo>
                <a:lnTo>
                  <a:pt x="0" y="6400800"/>
                </a:lnTo>
                <a:close/>
              </a:path>
            </a:pathLst>
          </a:custGeom>
          <a:solidFill>
            <a:srgbClr val="020302"/>
          </a:solidFill>
        </p:spPr>
        <p:txBody>
          <a:bodyPr wrap="square" lIns="0" tIns="0" rIns="0" bIns="0" rtlCol="0"/>
          <a:lstStyle/>
          <a:p>
            <a:endParaRPr/>
          </a:p>
        </p:txBody>
      </p:sp>
      <p:sp>
        <p:nvSpPr>
          <p:cNvPr id="4" name="object 3">
            <a:extLst>
              <a:ext uri="{FF2B5EF4-FFF2-40B4-BE49-F238E27FC236}">
                <a16:creationId xmlns:a16="http://schemas.microsoft.com/office/drawing/2014/main" id="{BCACC138-5362-9107-65E7-9940B7006606}"/>
              </a:ext>
            </a:extLst>
          </p:cNvPr>
          <p:cNvSpPr>
            <a:spLocks noChangeAspect="1"/>
          </p:cNvSpPr>
          <p:nvPr/>
        </p:nvSpPr>
        <p:spPr>
          <a:xfrm>
            <a:off x="0" y="0"/>
            <a:ext cx="4216438" cy="3264966"/>
          </a:xfrm>
          <a:prstGeom prst="rect">
            <a:avLst/>
          </a:prstGeom>
          <a:blipFill>
            <a:blip r:embed="rId2" cstate="print"/>
            <a:stretch>
              <a:fillRect/>
            </a:stretch>
          </a:blipFill>
        </p:spPr>
        <p:txBody>
          <a:bodyPr wrap="square" lIns="0" tIns="0" rIns="0" bIns="0" rtlCol="0"/>
          <a:lstStyle/>
          <a:p>
            <a:endParaRPr/>
          </a:p>
        </p:txBody>
      </p:sp>
      <p:sp>
        <p:nvSpPr>
          <p:cNvPr id="5" name="object 4">
            <a:extLst>
              <a:ext uri="{FF2B5EF4-FFF2-40B4-BE49-F238E27FC236}">
                <a16:creationId xmlns:a16="http://schemas.microsoft.com/office/drawing/2014/main" id="{7517A87B-DB15-2409-9E00-C10AE46CD732}"/>
              </a:ext>
            </a:extLst>
          </p:cNvPr>
          <p:cNvSpPr/>
          <p:nvPr/>
        </p:nvSpPr>
        <p:spPr>
          <a:xfrm>
            <a:off x="0" y="3341172"/>
            <a:ext cx="4203700" cy="3517265"/>
          </a:xfrm>
          <a:custGeom>
            <a:avLst/>
            <a:gdLst/>
            <a:ahLst/>
            <a:cxnLst/>
            <a:rect l="l" t="t" r="r" b="b"/>
            <a:pathLst>
              <a:path w="4203700" h="3517265">
                <a:moveTo>
                  <a:pt x="4203306" y="0"/>
                </a:moveTo>
                <a:lnTo>
                  <a:pt x="0" y="0"/>
                </a:lnTo>
                <a:lnTo>
                  <a:pt x="0" y="3516833"/>
                </a:lnTo>
                <a:lnTo>
                  <a:pt x="542150" y="3516833"/>
                </a:lnTo>
                <a:lnTo>
                  <a:pt x="518490" y="3491852"/>
                </a:lnTo>
                <a:lnTo>
                  <a:pt x="4203306" y="0"/>
                </a:lnTo>
                <a:close/>
              </a:path>
            </a:pathLst>
          </a:custGeom>
          <a:solidFill>
            <a:srgbClr val="231F20"/>
          </a:solidFill>
        </p:spPr>
        <p:txBody>
          <a:bodyPr wrap="square" lIns="0" tIns="0" rIns="0" bIns="0" rtlCol="0"/>
          <a:lstStyle/>
          <a:p>
            <a:endParaRPr/>
          </a:p>
        </p:txBody>
      </p:sp>
      <p:sp>
        <p:nvSpPr>
          <p:cNvPr id="6" name="object 5">
            <a:extLst>
              <a:ext uri="{FF2B5EF4-FFF2-40B4-BE49-F238E27FC236}">
                <a16:creationId xmlns:a16="http://schemas.microsoft.com/office/drawing/2014/main" id="{DD775CDC-E905-59B0-AB7E-D845AA34575F}"/>
              </a:ext>
            </a:extLst>
          </p:cNvPr>
          <p:cNvSpPr>
            <a:spLocks noChangeAspect="1"/>
          </p:cNvSpPr>
          <p:nvPr/>
        </p:nvSpPr>
        <p:spPr>
          <a:xfrm>
            <a:off x="0" y="3341166"/>
            <a:ext cx="4203306" cy="3357981"/>
          </a:xfrm>
          <a:prstGeom prst="rect">
            <a:avLst/>
          </a:prstGeom>
          <a:blipFill>
            <a:blip r:embed="rId3" cstate="print"/>
            <a:stretch>
              <a:fillRect/>
            </a:stretch>
          </a:blipFill>
        </p:spPr>
        <p:txBody>
          <a:bodyPr wrap="square" lIns="0" tIns="0" rIns="0" bIns="0" rtlCol="0"/>
          <a:lstStyle/>
          <a:p>
            <a:endParaRPr/>
          </a:p>
        </p:txBody>
      </p:sp>
      <p:sp>
        <p:nvSpPr>
          <p:cNvPr id="7" name="object 6">
            <a:extLst>
              <a:ext uri="{FF2B5EF4-FFF2-40B4-BE49-F238E27FC236}">
                <a16:creationId xmlns:a16="http://schemas.microsoft.com/office/drawing/2014/main" id="{A6F37DDF-82FD-2631-00C0-06995E0B2CFA}"/>
              </a:ext>
            </a:extLst>
          </p:cNvPr>
          <p:cNvSpPr>
            <a:spLocks noChangeAspect="1"/>
          </p:cNvSpPr>
          <p:nvPr/>
        </p:nvSpPr>
        <p:spPr>
          <a:xfrm>
            <a:off x="1048416" y="0"/>
            <a:ext cx="6856895" cy="3264966"/>
          </a:xfrm>
          <a:prstGeom prst="rect">
            <a:avLst/>
          </a:prstGeom>
          <a:blipFill>
            <a:blip r:embed="rId4" cstate="print"/>
            <a:stretch>
              <a:fillRect/>
            </a:stretch>
          </a:blipFill>
        </p:spPr>
        <p:txBody>
          <a:bodyPr wrap="square" lIns="0" tIns="0" rIns="0" bIns="0" rtlCol="0"/>
          <a:lstStyle/>
          <a:p>
            <a:endParaRPr/>
          </a:p>
        </p:txBody>
      </p:sp>
      <p:sp>
        <p:nvSpPr>
          <p:cNvPr id="8" name="object 7">
            <a:extLst>
              <a:ext uri="{FF2B5EF4-FFF2-40B4-BE49-F238E27FC236}">
                <a16:creationId xmlns:a16="http://schemas.microsoft.com/office/drawing/2014/main" id="{05E703DA-5CDA-4B35-E615-C5D7C6F37FD4}"/>
              </a:ext>
            </a:extLst>
          </p:cNvPr>
          <p:cNvSpPr>
            <a:spLocks noChangeAspect="1"/>
          </p:cNvSpPr>
          <p:nvPr/>
        </p:nvSpPr>
        <p:spPr>
          <a:xfrm>
            <a:off x="4737300" y="0"/>
            <a:ext cx="6856895" cy="3264966"/>
          </a:xfrm>
          <a:prstGeom prst="rect">
            <a:avLst/>
          </a:prstGeom>
          <a:blipFill>
            <a:blip r:embed="rId5" cstate="print"/>
            <a:stretch>
              <a:fillRect/>
            </a:stretch>
          </a:blipFill>
        </p:spPr>
        <p:txBody>
          <a:bodyPr wrap="square" lIns="0" tIns="0" rIns="0" bIns="0" rtlCol="0"/>
          <a:lstStyle/>
          <a:p>
            <a:endParaRPr/>
          </a:p>
        </p:txBody>
      </p:sp>
      <p:sp>
        <p:nvSpPr>
          <p:cNvPr id="9" name="object 8">
            <a:extLst>
              <a:ext uri="{FF2B5EF4-FFF2-40B4-BE49-F238E27FC236}">
                <a16:creationId xmlns:a16="http://schemas.microsoft.com/office/drawing/2014/main" id="{2AFB3DB0-EE52-C41D-C4A0-DB17CBBAFB60}"/>
              </a:ext>
            </a:extLst>
          </p:cNvPr>
          <p:cNvSpPr>
            <a:spLocks noChangeAspect="1"/>
          </p:cNvSpPr>
          <p:nvPr/>
        </p:nvSpPr>
        <p:spPr>
          <a:xfrm>
            <a:off x="602907" y="3341166"/>
            <a:ext cx="7289272" cy="3516838"/>
          </a:xfrm>
          <a:prstGeom prst="rect">
            <a:avLst/>
          </a:prstGeom>
          <a:blipFill>
            <a:blip r:embed="rId6" cstate="print"/>
            <a:stretch>
              <a:fillRect/>
            </a:stretch>
          </a:blipFill>
        </p:spPr>
        <p:txBody>
          <a:bodyPr wrap="square" lIns="0" tIns="0" rIns="0" bIns="0" rtlCol="0"/>
          <a:lstStyle/>
          <a:p>
            <a:endParaRPr/>
          </a:p>
        </p:txBody>
      </p:sp>
      <p:sp>
        <p:nvSpPr>
          <p:cNvPr id="10" name="object 9">
            <a:extLst>
              <a:ext uri="{FF2B5EF4-FFF2-40B4-BE49-F238E27FC236}">
                <a16:creationId xmlns:a16="http://schemas.microsoft.com/office/drawing/2014/main" id="{E4351FF3-6B5A-8E09-195B-C2E621EE651F}"/>
              </a:ext>
            </a:extLst>
          </p:cNvPr>
          <p:cNvSpPr>
            <a:spLocks noChangeAspect="1"/>
          </p:cNvSpPr>
          <p:nvPr/>
        </p:nvSpPr>
        <p:spPr>
          <a:xfrm>
            <a:off x="4291787" y="3341166"/>
            <a:ext cx="7289278" cy="3516838"/>
          </a:xfrm>
          <a:prstGeom prst="rect">
            <a:avLst/>
          </a:prstGeom>
          <a:blipFill>
            <a:blip r:embed="rId7" cstate="print"/>
            <a:stretch>
              <a:fillRect/>
            </a:stretch>
          </a:blipFill>
        </p:spPr>
        <p:txBody>
          <a:bodyPr wrap="square" lIns="0" tIns="0" rIns="0" bIns="0" rtlCol="0"/>
          <a:lstStyle/>
          <a:p>
            <a:endParaRPr/>
          </a:p>
        </p:txBody>
      </p:sp>
      <p:sp>
        <p:nvSpPr>
          <p:cNvPr id="11" name="object 10">
            <a:extLst>
              <a:ext uri="{FF2B5EF4-FFF2-40B4-BE49-F238E27FC236}">
                <a16:creationId xmlns:a16="http://schemas.microsoft.com/office/drawing/2014/main" id="{5C176E88-0FB0-961A-B303-DC4291EB13DE}"/>
              </a:ext>
            </a:extLst>
          </p:cNvPr>
          <p:cNvSpPr>
            <a:spLocks noChangeAspect="1"/>
          </p:cNvSpPr>
          <p:nvPr/>
        </p:nvSpPr>
        <p:spPr>
          <a:xfrm>
            <a:off x="7980667" y="0"/>
            <a:ext cx="4211030" cy="6858000"/>
          </a:xfrm>
          <a:prstGeom prst="rect">
            <a:avLst/>
          </a:prstGeom>
          <a:blipFill>
            <a:blip r:embed="rId8" cstate="print"/>
            <a:stretch>
              <a:fillRect/>
            </a:stretch>
          </a:blipFill>
        </p:spPr>
        <p:txBody>
          <a:bodyPr wrap="square" lIns="0" tIns="0" rIns="0" bIns="0" rtlCol="0"/>
          <a:lstStyle/>
          <a:p>
            <a:endParaRPr/>
          </a:p>
        </p:txBody>
      </p:sp>
      <p:sp>
        <p:nvSpPr>
          <p:cNvPr id="12" name="object 11">
            <a:extLst>
              <a:ext uri="{FF2B5EF4-FFF2-40B4-BE49-F238E27FC236}">
                <a16:creationId xmlns:a16="http://schemas.microsoft.com/office/drawing/2014/main" id="{D4D96A35-2B6B-DF8C-E30E-5A214ADD5971}"/>
              </a:ext>
            </a:extLst>
          </p:cNvPr>
          <p:cNvSpPr/>
          <p:nvPr/>
        </p:nvSpPr>
        <p:spPr>
          <a:xfrm>
            <a:off x="0" y="228600"/>
            <a:ext cx="228600" cy="6172200"/>
          </a:xfrm>
          <a:custGeom>
            <a:avLst/>
            <a:gdLst/>
            <a:ahLst/>
            <a:cxnLst/>
            <a:rect l="l" t="t" r="r" b="b"/>
            <a:pathLst>
              <a:path w="228600" h="6172200">
                <a:moveTo>
                  <a:pt x="0" y="6172200"/>
                </a:moveTo>
                <a:lnTo>
                  <a:pt x="228600" y="6172200"/>
                </a:lnTo>
                <a:lnTo>
                  <a:pt x="228600" y="0"/>
                </a:lnTo>
                <a:lnTo>
                  <a:pt x="0" y="0"/>
                </a:lnTo>
                <a:lnTo>
                  <a:pt x="0" y="6172200"/>
                </a:lnTo>
                <a:close/>
              </a:path>
            </a:pathLst>
          </a:custGeom>
          <a:solidFill>
            <a:srgbClr val="020302"/>
          </a:solidFill>
        </p:spPr>
        <p:txBody>
          <a:bodyPr wrap="square" lIns="0" tIns="0" rIns="0" bIns="0" rtlCol="0"/>
          <a:lstStyle/>
          <a:p>
            <a:endParaRPr/>
          </a:p>
        </p:txBody>
      </p:sp>
      <p:sp>
        <p:nvSpPr>
          <p:cNvPr id="13" name="object 12">
            <a:extLst>
              <a:ext uri="{FF2B5EF4-FFF2-40B4-BE49-F238E27FC236}">
                <a16:creationId xmlns:a16="http://schemas.microsoft.com/office/drawing/2014/main" id="{BD4DC0A2-553B-1F2E-5662-FC88F2C28E83}"/>
              </a:ext>
            </a:extLst>
          </p:cNvPr>
          <p:cNvSpPr/>
          <p:nvPr/>
        </p:nvSpPr>
        <p:spPr>
          <a:xfrm>
            <a:off x="0" y="0"/>
            <a:ext cx="6858000" cy="228600"/>
          </a:xfrm>
          <a:custGeom>
            <a:avLst/>
            <a:gdLst/>
            <a:ahLst/>
            <a:cxnLst/>
            <a:rect l="l" t="t" r="r" b="b"/>
            <a:pathLst>
              <a:path w="6858000" h="228600">
                <a:moveTo>
                  <a:pt x="0" y="228600"/>
                </a:moveTo>
                <a:lnTo>
                  <a:pt x="6858000" y="228600"/>
                </a:lnTo>
                <a:lnTo>
                  <a:pt x="6858000" y="0"/>
                </a:lnTo>
                <a:lnTo>
                  <a:pt x="0" y="0"/>
                </a:lnTo>
                <a:lnTo>
                  <a:pt x="0" y="228600"/>
                </a:lnTo>
                <a:close/>
              </a:path>
            </a:pathLst>
          </a:custGeom>
          <a:solidFill>
            <a:srgbClr val="020302"/>
          </a:solidFill>
        </p:spPr>
        <p:txBody>
          <a:bodyPr wrap="square" lIns="0" tIns="0" rIns="0" bIns="0" rtlCol="0"/>
          <a:lstStyle/>
          <a:p>
            <a:endParaRPr/>
          </a:p>
        </p:txBody>
      </p:sp>
      <p:sp>
        <p:nvSpPr>
          <p:cNvPr id="14" name="object 13">
            <a:extLst>
              <a:ext uri="{FF2B5EF4-FFF2-40B4-BE49-F238E27FC236}">
                <a16:creationId xmlns:a16="http://schemas.microsoft.com/office/drawing/2014/main" id="{1972DABA-7B5C-16BA-F707-857D5AE9B32C}"/>
              </a:ext>
            </a:extLst>
          </p:cNvPr>
          <p:cNvSpPr/>
          <p:nvPr/>
        </p:nvSpPr>
        <p:spPr>
          <a:xfrm>
            <a:off x="4734511" y="0"/>
            <a:ext cx="7457440" cy="228600"/>
          </a:xfrm>
          <a:custGeom>
            <a:avLst/>
            <a:gdLst/>
            <a:ahLst/>
            <a:cxnLst/>
            <a:rect l="l" t="t" r="r" b="b"/>
            <a:pathLst>
              <a:path w="7457440" h="228600">
                <a:moveTo>
                  <a:pt x="7457185" y="0"/>
                </a:moveTo>
                <a:lnTo>
                  <a:pt x="0" y="0"/>
                </a:lnTo>
                <a:lnTo>
                  <a:pt x="230886" y="228600"/>
                </a:lnTo>
                <a:lnTo>
                  <a:pt x="7457185" y="228600"/>
                </a:lnTo>
                <a:lnTo>
                  <a:pt x="7457185" y="0"/>
                </a:lnTo>
                <a:close/>
              </a:path>
            </a:pathLst>
          </a:custGeom>
          <a:solidFill>
            <a:srgbClr val="C8187D"/>
          </a:solidFill>
        </p:spPr>
        <p:txBody>
          <a:bodyPr wrap="square" lIns="0" tIns="0" rIns="0" bIns="0" rtlCol="0"/>
          <a:lstStyle/>
          <a:p>
            <a:endParaRPr/>
          </a:p>
        </p:txBody>
      </p:sp>
      <p:sp>
        <p:nvSpPr>
          <p:cNvPr id="15" name="object 14">
            <a:extLst>
              <a:ext uri="{FF2B5EF4-FFF2-40B4-BE49-F238E27FC236}">
                <a16:creationId xmlns:a16="http://schemas.microsoft.com/office/drawing/2014/main" id="{4906B2FD-0747-3E5F-5556-A01116E7612B}"/>
              </a:ext>
            </a:extLst>
          </p:cNvPr>
          <p:cNvSpPr/>
          <p:nvPr/>
        </p:nvSpPr>
        <p:spPr>
          <a:xfrm>
            <a:off x="0" y="6400800"/>
            <a:ext cx="12192000" cy="457200"/>
          </a:xfrm>
          <a:custGeom>
            <a:avLst/>
            <a:gdLst/>
            <a:ahLst/>
            <a:cxnLst/>
            <a:rect l="l" t="t" r="r" b="b"/>
            <a:pathLst>
              <a:path w="12192000" h="457200">
                <a:moveTo>
                  <a:pt x="0" y="457200"/>
                </a:moveTo>
                <a:lnTo>
                  <a:pt x="12191695" y="457200"/>
                </a:lnTo>
                <a:lnTo>
                  <a:pt x="12191695" y="0"/>
                </a:lnTo>
                <a:lnTo>
                  <a:pt x="0" y="0"/>
                </a:lnTo>
                <a:lnTo>
                  <a:pt x="0" y="457200"/>
                </a:lnTo>
                <a:close/>
              </a:path>
            </a:pathLst>
          </a:custGeom>
          <a:solidFill>
            <a:srgbClr val="020302"/>
          </a:solidFill>
        </p:spPr>
        <p:txBody>
          <a:bodyPr wrap="square" lIns="0" tIns="0" rIns="0" bIns="0" rtlCol="0"/>
          <a:lstStyle/>
          <a:p>
            <a:endParaRPr/>
          </a:p>
        </p:txBody>
      </p:sp>
      <p:sp>
        <p:nvSpPr>
          <p:cNvPr id="16" name="object 15">
            <a:extLst>
              <a:ext uri="{FF2B5EF4-FFF2-40B4-BE49-F238E27FC236}">
                <a16:creationId xmlns:a16="http://schemas.microsoft.com/office/drawing/2014/main" id="{C15F343D-6258-4DF2-7BE9-F03D39C19C08}"/>
              </a:ext>
            </a:extLst>
          </p:cNvPr>
          <p:cNvSpPr/>
          <p:nvPr/>
        </p:nvSpPr>
        <p:spPr>
          <a:xfrm>
            <a:off x="0" y="6400800"/>
            <a:ext cx="4663440" cy="457200"/>
          </a:xfrm>
          <a:custGeom>
            <a:avLst/>
            <a:gdLst/>
            <a:ahLst/>
            <a:cxnLst/>
            <a:rect l="l" t="t" r="r" b="b"/>
            <a:pathLst>
              <a:path w="4663440" h="457200">
                <a:moveTo>
                  <a:pt x="4663440" y="0"/>
                </a:moveTo>
                <a:lnTo>
                  <a:pt x="0" y="0"/>
                </a:lnTo>
                <a:lnTo>
                  <a:pt x="0" y="457200"/>
                </a:lnTo>
                <a:lnTo>
                  <a:pt x="4194810" y="457200"/>
                </a:lnTo>
                <a:lnTo>
                  <a:pt x="4663440" y="0"/>
                </a:lnTo>
                <a:close/>
              </a:path>
            </a:pathLst>
          </a:custGeom>
          <a:solidFill>
            <a:srgbClr val="C8187D"/>
          </a:solidFill>
        </p:spPr>
        <p:txBody>
          <a:bodyPr wrap="square" lIns="0" tIns="0" rIns="0" bIns="0" rtlCol="0"/>
          <a:lstStyle/>
          <a:p>
            <a:endParaRPr dirty="0"/>
          </a:p>
        </p:txBody>
      </p:sp>
      <p:sp>
        <p:nvSpPr>
          <p:cNvPr id="17" name="object 16">
            <a:extLst>
              <a:ext uri="{FF2B5EF4-FFF2-40B4-BE49-F238E27FC236}">
                <a16:creationId xmlns:a16="http://schemas.microsoft.com/office/drawing/2014/main" id="{6C69DF2B-44F2-CEFA-A3C5-16F6035456E3}"/>
              </a:ext>
            </a:extLst>
          </p:cNvPr>
          <p:cNvSpPr/>
          <p:nvPr/>
        </p:nvSpPr>
        <p:spPr>
          <a:xfrm>
            <a:off x="191262" y="2776813"/>
            <a:ext cx="7806690" cy="991869"/>
          </a:xfrm>
          <a:custGeom>
            <a:avLst/>
            <a:gdLst/>
            <a:ahLst/>
            <a:cxnLst/>
            <a:rect l="l" t="t" r="r" b="b"/>
            <a:pathLst>
              <a:path w="7806690" h="991870">
                <a:moveTo>
                  <a:pt x="7284288" y="0"/>
                </a:moveTo>
                <a:lnTo>
                  <a:pt x="0" y="0"/>
                </a:lnTo>
                <a:lnTo>
                  <a:pt x="0" y="991476"/>
                </a:lnTo>
                <a:lnTo>
                  <a:pt x="7322794" y="978776"/>
                </a:lnTo>
                <a:lnTo>
                  <a:pt x="7806613" y="520509"/>
                </a:lnTo>
                <a:lnTo>
                  <a:pt x="7284288" y="0"/>
                </a:lnTo>
                <a:close/>
              </a:path>
            </a:pathLst>
          </a:custGeom>
          <a:solidFill>
            <a:srgbClr val="C8187D"/>
          </a:solidFill>
        </p:spPr>
        <p:txBody>
          <a:bodyPr wrap="square" lIns="0" tIns="0" rIns="0" bIns="0" rtlCol="0"/>
          <a:lstStyle/>
          <a:p>
            <a:endParaRPr dirty="0"/>
          </a:p>
        </p:txBody>
      </p:sp>
      <p:sp>
        <p:nvSpPr>
          <p:cNvPr id="18" name="object 17">
            <a:extLst>
              <a:ext uri="{FF2B5EF4-FFF2-40B4-BE49-F238E27FC236}">
                <a16:creationId xmlns:a16="http://schemas.microsoft.com/office/drawing/2014/main" id="{C0C504CC-511B-D7C9-5B7B-35CEC267FF01}"/>
              </a:ext>
            </a:extLst>
          </p:cNvPr>
          <p:cNvSpPr/>
          <p:nvPr/>
        </p:nvSpPr>
        <p:spPr>
          <a:xfrm>
            <a:off x="191262" y="2776813"/>
            <a:ext cx="7806690" cy="991869"/>
          </a:xfrm>
          <a:custGeom>
            <a:avLst/>
            <a:gdLst/>
            <a:ahLst/>
            <a:cxnLst/>
            <a:rect l="l" t="t" r="r" b="b"/>
            <a:pathLst>
              <a:path w="7806690" h="991870">
                <a:moveTo>
                  <a:pt x="0" y="0"/>
                </a:moveTo>
                <a:lnTo>
                  <a:pt x="0" y="991476"/>
                </a:lnTo>
                <a:lnTo>
                  <a:pt x="7322794" y="978776"/>
                </a:lnTo>
                <a:lnTo>
                  <a:pt x="7806613" y="520509"/>
                </a:lnTo>
                <a:lnTo>
                  <a:pt x="7284288" y="0"/>
                </a:lnTo>
                <a:lnTo>
                  <a:pt x="0" y="0"/>
                </a:lnTo>
                <a:close/>
              </a:path>
            </a:pathLst>
          </a:custGeom>
          <a:ln w="76200">
            <a:solidFill>
              <a:srgbClr val="020302"/>
            </a:solidFill>
          </a:ln>
        </p:spPr>
        <p:txBody>
          <a:bodyPr wrap="square" lIns="0" tIns="0" rIns="0" bIns="0" rtlCol="0"/>
          <a:lstStyle/>
          <a:p>
            <a:endParaRPr/>
          </a:p>
        </p:txBody>
      </p:sp>
      <p:sp>
        <p:nvSpPr>
          <p:cNvPr id="19" name="object 18">
            <a:extLst>
              <a:ext uri="{FF2B5EF4-FFF2-40B4-BE49-F238E27FC236}">
                <a16:creationId xmlns:a16="http://schemas.microsoft.com/office/drawing/2014/main" id="{4D39491D-F0D2-5E55-02D0-FAB1968EB853}"/>
              </a:ext>
            </a:extLst>
          </p:cNvPr>
          <p:cNvSpPr txBox="1">
            <a:spLocks noGrp="1"/>
          </p:cNvSpPr>
          <p:nvPr>
            <p:ph type="title"/>
          </p:nvPr>
        </p:nvSpPr>
        <p:spPr>
          <a:xfrm>
            <a:off x="309731" y="2859202"/>
            <a:ext cx="7916821" cy="813043"/>
          </a:xfrm>
          <a:prstGeom prst="rect">
            <a:avLst/>
          </a:prstGeom>
        </p:spPr>
        <p:txBody>
          <a:bodyPr vert="horz" wrap="square" lIns="0" tIns="12700" rIns="0" bIns="0" rtlCol="0">
            <a:spAutoFit/>
          </a:bodyPr>
          <a:lstStyle/>
          <a:p>
            <a:pPr marL="12700" algn="l">
              <a:spcBef>
                <a:spcPts val="100"/>
              </a:spcBef>
            </a:pPr>
            <a:r>
              <a:rPr lang="en-US" sz="2600" spc="-50" dirty="0">
                <a:solidFill>
                  <a:srgbClr val="FFFFFF"/>
                </a:solidFill>
              </a:rPr>
              <a:t>LYNX Section 5310 GRANT Workshop</a:t>
            </a:r>
            <a:br>
              <a:rPr lang="en-US" sz="2600" spc="-50" dirty="0">
                <a:solidFill>
                  <a:srgbClr val="FFFFFF"/>
                </a:solidFill>
              </a:rPr>
            </a:br>
            <a:r>
              <a:rPr lang="en-US" sz="2600" spc="-50" dirty="0">
                <a:solidFill>
                  <a:srgbClr val="FFFFFF"/>
                </a:solidFill>
              </a:rPr>
              <a:t>Fiscal Year (FY) 2025-2026</a:t>
            </a:r>
            <a:endParaRPr sz="2600" spc="-50" dirty="0">
              <a:solidFill>
                <a:srgbClr val="FFFFFF"/>
              </a:solidFill>
            </a:endParaRPr>
          </a:p>
        </p:txBody>
      </p:sp>
      <p:grpSp>
        <p:nvGrpSpPr>
          <p:cNvPr id="2" name="Group 1">
            <a:extLst>
              <a:ext uri="{FF2B5EF4-FFF2-40B4-BE49-F238E27FC236}">
                <a16:creationId xmlns:a16="http://schemas.microsoft.com/office/drawing/2014/main" id="{C73AF3D8-C672-49E1-7C06-EBC437B2B23C}"/>
              </a:ext>
            </a:extLst>
          </p:cNvPr>
          <p:cNvGrpSpPr/>
          <p:nvPr/>
        </p:nvGrpSpPr>
        <p:grpSpPr>
          <a:xfrm>
            <a:off x="10883755" y="6458266"/>
            <a:ext cx="884230" cy="342265"/>
            <a:chOff x="10883755" y="6458266"/>
            <a:chExt cx="884230" cy="342265"/>
          </a:xfrm>
        </p:grpSpPr>
        <p:sp>
          <p:nvSpPr>
            <p:cNvPr id="21" name="object 19">
              <a:extLst>
                <a:ext uri="{FF2B5EF4-FFF2-40B4-BE49-F238E27FC236}">
                  <a16:creationId xmlns:a16="http://schemas.microsoft.com/office/drawing/2014/main" id="{F11ACB77-3E73-A497-0B17-16F46D2C7C12}"/>
                </a:ext>
              </a:extLst>
            </p:cNvPr>
            <p:cNvSpPr/>
            <p:nvPr/>
          </p:nvSpPr>
          <p:spPr>
            <a:xfrm>
              <a:off x="10883755" y="6458266"/>
              <a:ext cx="342265" cy="342265"/>
            </a:xfrm>
            <a:custGeom>
              <a:avLst/>
              <a:gdLst/>
              <a:ahLst/>
              <a:cxnLst/>
              <a:rect l="l" t="t" r="r" b="b"/>
              <a:pathLst>
                <a:path w="342265" h="342265">
                  <a:moveTo>
                    <a:pt x="171007" y="0"/>
                  </a:moveTo>
                  <a:lnTo>
                    <a:pt x="125518" y="6112"/>
                  </a:lnTo>
                  <a:lnTo>
                    <a:pt x="84642" y="23364"/>
                  </a:lnTo>
                  <a:lnTo>
                    <a:pt x="50009" y="50122"/>
                  </a:lnTo>
                  <a:lnTo>
                    <a:pt x="23251" y="84755"/>
                  </a:lnTo>
                  <a:lnTo>
                    <a:pt x="6000" y="125631"/>
                  </a:lnTo>
                  <a:lnTo>
                    <a:pt x="93" y="169583"/>
                  </a:lnTo>
                  <a:lnTo>
                    <a:pt x="0" y="171958"/>
                  </a:lnTo>
                  <a:lnTo>
                    <a:pt x="6000" y="216614"/>
                  </a:lnTo>
                  <a:lnTo>
                    <a:pt x="23251" y="257496"/>
                  </a:lnTo>
                  <a:lnTo>
                    <a:pt x="50009" y="292134"/>
                  </a:lnTo>
                  <a:lnTo>
                    <a:pt x="84642" y="318897"/>
                  </a:lnTo>
                  <a:lnTo>
                    <a:pt x="125518" y="336151"/>
                  </a:lnTo>
                  <a:lnTo>
                    <a:pt x="171007" y="342265"/>
                  </a:lnTo>
                  <a:lnTo>
                    <a:pt x="216500" y="336151"/>
                  </a:lnTo>
                  <a:lnTo>
                    <a:pt x="257380" y="318897"/>
                  </a:lnTo>
                  <a:lnTo>
                    <a:pt x="274079" y="305993"/>
                  </a:lnTo>
                  <a:lnTo>
                    <a:pt x="171083" y="305993"/>
                  </a:lnTo>
                  <a:lnTo>
                    <a:pt x="128482" y="299121"/>
                  </a:lnTo>
                  <a:lnTo>
                    <a:pt x="91483" y="279986"/>
                  </a:lnTo>
                  <a:lnTo>
                    <a:pt x="62305" y="250808"/>
                  </a:lnTo>
                  <a:lnTo>
                    <a:pt x="43170" y="213809"/>
                  </a:lnTo>
                  <a:lnTo>
                    <a:pt x="36419" y="171958"/>
                  </a:lnTo>
                  <a:lnTo>
                    <a:pt x="36433" y="170370"/>
                  </a:lnTo>
                  <a:lnTo>
                    <a:pt x="43170" y="128601"/>
                  </a:lnTo>
                  <a:lnTo>
                    <a:pt x="62305" y="91598"/>
                  </a:lnTo>
                  <a:lnTo>
                    <a:pt x="91483" y="62418"/>
                  </a:lnTo>
                  <a:lnTo>
                    <a:pt x="128482" y="43282"/>
                  </a:lnTo>
                  <a:lnTo>
                    <a:pt x="171083" y="36410"/>
                  </a:lnTo>
                  <a:lnTo>
                    <a:pt x="274268" y="36410"/>
                  </a:lnTo>
                  <a:lnTo>
                    <a:pt x="257380" y="23364"/>
                  </a:lnTo>
                  <a:lnTo>
                    <a:pt x="216500" y="6112"/>
                  </a:lnTo>
                  <a:lnTo>
                    <a:pt x="171007" y="0"/>
                  </a:lnTo>
                  <a:close/>
                </a:path>
                <a:path w="342265" h="342265">
                  <a:moveTo>
                    <a:pt x="274268" y="36410"/>
                  </a:moveTo>
                  <a:lnTo>
                    <a:pt x="171083" y="36410"/>
                  </a:lnTo>
                  <a:lnTo>
                    <a:pt x="213690" y="43282"/>
                  </a:lnTo>
                  <a:lnTo>
                    <a:pt x="250693" y="62418"/>
                  </a:lnTo>
                  <a:lnTo>
                    <a:pt x="279873" y="91598"/>
                  </a:lnTo>
                  <a:lnTo>
                    <a:pt x="299009" y="128601"/>
                  </a:lnTo>
                  <a:lnTo>
                    <a:pt x="305745" y="170370"/>
                  </a:lnTo>
                  <a:lnTo>
                    <a:pt x="305760" y="171958"/>
                  </a:lnTo>
                  <a:lnTo>
                    <a:pt x="299009" y="213809"/>
                  </a:lnTo>
                  <a:lnTo>
                    <a:pt x="279873" y="250808"/>
                  </a:lnTo>
                  <a:lnTo>
                    <a:pt x="250693" y="279986"/>
                  </a:lnTo>
                  <a:lnTo>
                    <a:pt x="213690" y="299121"/>
                  </a:lnTo>
                  <a:lnTo>
                    <a:pt x="171083" y="305993"/>
                  </a:lnTo>
                  <a:lnTo>
                    <a:pt x="274079" y="305993"/>
                  </a:lnTo>
                  <a:lnTo>
                    <a:pt x="292015" y="292134"/>
                  </a:lnTo>
                  <a:lnTo>
                    <a:pt x="318774" y="257496"/>
                  </a:lnTo>
                  <a:lnTo>
                    <a:pt x="336026" y="216614"/>
                  </a:lnTo>
                  <a:lnTo>
                    <a:pt x="342027" y="171958"/>
                  </a:lnTo>
                  <a:lnTo>
                    <a:pt x="341933" y="169583"/>
                  </a:lnTo>
                  <a:lnTo>
                    <a:pt x="336026" y="125631"/>
                  </a:lnTo>
                  <a:lnTo>
                    <a:pt x="318774" y="84755"/>
                  </a:lnTo>
                  <a:lnTo>
                    <a:pt x="292015" y="50122"/>
                  </a:lnTo>
                  <a:lnTo>
                    <a:pt x="274268" y="36410"/>
                  </a:lnTo>
                  <a:close/>
                </a:path>
                <a:path w="342265" h="342265">
                  <a:moveTo>
                    <a:pt x="167319" y="167372"/>
                  </a:moveTo>
                  <a:lnTo>
                    <a:pt x="152554" y="171958"/>
                  </a:lnTo>
                  <a:lnTo>
                    <a:pt x="143493" y="178792"/>
                  </a:lnTo>
                  <a:lnTo>
                    <a:pt x="137655" y="187955"/>
                  </a:lnTo>
                  <a:lnTo>
                    <a:pt x="129300" y="208305"/>
                  </a:lnTo>
                  <a:lnTo>
                    <a:pt x="124095" y="218089"/>
                  </a:lnTo>
                  <a:lnTo>
                    <a:pt x="116513" y="226352"/>
                  </a:lnTo>
                  <a:lnTo>
                    <a:pt x="109971" y="235633"/>
                  </a:lnTo>
                  <a:lnTo>
                    <a:pt x="107888" y="248475"/>
                  </a:lnTo>
                  <a:lnTo>
                    <a:pt x="110130" y="255186"/>
                  </a:lnTo>
                  <a:lnTo>
                    <a:pt x="140196" y="272522"/>
                  </a:lnTo>
                  <a:lnTo>
                    <a:pt x="147574" y="271311"/>
                  </a:lnTo>
                  <a:lnTo>
                    <a:pt x="154928" y="268554"/>
                  </a:lnTo>
                  <a:lnTo>
                    <a:pt x="160169" y="267244"/>
                  </a:lnTo>
                  <a:lnTo>
                    <a:pt x="164684" y="265626"/>
                  </a:lnTo>
                  <a:lnTo>
                    <a:pt x="170697" y="264514"/>
                  </a:lnTo>
                  <a:lnTo>
                    <a:pt x="226512" y="264514"/>
                  </a:lnTo>
                  <a:lnTo>
                    <a:pt x="228286" y="263362"/>
                  </a:lnTo>
                  <a:lnTo>
                    <a:pt x="232448" y="258254"/>
                  </a:lnTo>
                  <a:lnTo>
                    <a:pt x="234988" y="251660"/>
                  </a:lnTo>
                  <a:lnTo>
                    <a:pt x="235281" y="243852"/>
                  </a:lnTo>
                  <a:lnTo>
                    <a:pt x="230232" y="228781"/>
                  </a:lnTo>
                  <a:lnTo>
                    <a:pt x="221878" y="215372"/>
                  </a:lnTo>
                  <a:lnTo>
                    <a:pt x="212955" y="201668"/>
                  </a:lnTo>
                  <a:lnTo>
                    <a:pt x="206198" y="185712"/>
                  </a:lnTo>
                  <a:lnTo>
                    <a:pt x="197491" y="174202"/>
                  </a:lnTo>
                  <a:lnTo>
                    <a:pt x="183415" y="168105"/>
                  </a:lnTo>
                  <a:lnTo>
                    <a:pt x="167319" y="167372"/>
                  </a:lnTo>
                  <a:close/>
                </a:path>
                <a:path w="342265" h="342265">
                  <a:moveTo>
                    <a:pt x="226512" y="264514"/>
                  </a:moveTo>
                  <a:lnTo>
                    <a:pt x="170697" y="264514"/>
                  </a:lnTo>
                  <a:lnTo>
                    <a:pt x="180430" y="264718"/>
                  </a:lnTo>
                  <a:lnTo>
                    <a:pt x="192238" y="268780"/>
                  </a:lnTo>
                  <a:lnTo>
                    <a:pt x="202788" y="270402"/>
                  </a:lnTo>
                  <a:lnTo>
                    <a:pt x="212834" y="269680"/>
                  </a:lnTo>
                  <a:lnTo>
                    <a:pt x="223127" y="266712"/>
                  </a:lnTo>
                  <a:lnTo>
                    <a:pt x="226512" y="264514"/>
                  </a:lnTo>
                  <a:close/>
                </a:path>
                <a:path w="342265" h="342265">
                  <a:moveTo>
                    <a:pt x="72074" y="139445"/>
                  </a:moveTo>
                  <a:lnTo>
                    <a:pt x="57947" y="163807"/>
                  </a:lnTo>
                  <a:lnTo>
                    <a:pt x="57949" y="164731"/>
                  </a:lnTo>
                  <a:lnTo>
                    <a:pt x="74449" y="203669"/>
                  </a:lnTo>
                  <a:lnTo>
                    <a:pt x="96103" y="222416"/>
                  </a:lnTo>
                  <a:lnTo>
                    <a:pt x="106961" y="221386"/>
                  </a:lnTo>
                  <a:lnTo>
                    <a:pt x="112429" y="215714"/>
                  </a:lnTo>
                  <a:lnTo>
                    <a:pt x="115172" y="208038"/>
                  </a:lnTo>
                  <a:lnTo>
                    <a:pt x="118014" y="200607"/>
                  </a:lnTo>
                  <a:lnTo>
                    <a:pt x="124004" y="195084"/>
                  </a:lnTo>
                  <a:lnTo>
                    <a:pt x="127966" y="190525"/>
                  </a:lnTo>
                  <a:lnTo>
                    <a:pt x="124664" y="185242"/>
                  </a:lnTo>
                  <a:lnTo>
                    <a:pt x="122429" y="179628"/>
                  </a:lnTo>
                  <a:lnTo>
                    <a:pt x="113986" y="164188"/>
                  </a:lnTo>
                  <a:lnTo>
                    <a:pt x="102290" y="151526"/>
                  </a:lnTo>
                  <a:lnTo>
                    <a:pt x="88075" y="142870"/>
                  </a:lnTo>
                  <a:lnTo>
                    <a:pt x="72074" y="139445"/>
                  </a:lnTo>
                  <a:close/>
                </a:path>
                <a:path w="342265" h="342265">
                  <a:moveTo>
                    <a:pt x="280138" y="152133"/>
                  </a:moveTo>
                  <a:lnTo>
                    <a:pt x="233611" y="171958"/>
                  </a:lnTo>
                  <a:lnTo>
                    <a:pt x="221146" y="195821"/>
                  </a:lnTo>
                  <a:lnTo>
                    <a:pt x="225032" y="197993"/>
                  </a:lnTo>
                  <a:lnTo>
                    <a:pt x="229401" y="203403"/>
                  </a:lnTo>
                  <a:lnTo>
                    <a:pt x="232183" y="208305"/>
                  </a:lnTo>
                  <a:lnTo>
                    <a:pt x="234621" y="212928"/>
                  </a:lnTo>
                  <a:lnTo>
                    <a:pt x="242279" y="216763"/>
                  </a:lnTo>
                  <a:lnTo>
                    <a:pt x="283459" y="189507"/>
                  </a:lnTo>
                  <a:lnTo>
                    <a:pt x="291047" y="161785"/>
                  </a:lnTo>
                  <a:lnTo>
                    <a:pt x="289523" y="157822"/>
                  </a:lnTo>
                  <a:lnTo>
                    <a:pt x="284634" y="152806"/>
                  </a:lnTo>
                  <a:lnTo>
                    <a:pt x="280138" y="152133"/>
                  </a:lnTo>
                  <a:close/>
                </a:path>
                <a:path w="342265" h="342265">
                  <a:moveTo>
                    <a:pt x="227038" y="159537"/>
                  </a:moveTo>
                  <a:lnTo>
                    <a:pt x="199734" y="159537"/>
                  </a:lnTo>
                  <a:lnTo>
                    <a:pt x="205678" y="160858"/>
                  </a:lnTo>
                  <a:lnTo>
                    <a:pt x="207265" y="170370"/>
                  </a:lnTo>
                  <a:lnTo>
                    <a:pt x="212942" y="169583"/>
                  </a:lnTo>
                  <a:lnTo>
                    <a:pt x="218222" y="167837"/>
                  </a:lnTo>
                  <a:lnTo>
                    <a:pt x="223466" y="163807"/>
                  </a:lnTo>
                  <a:lnTo>
                    <a:pt x="227038" y="159537"/>
                  </a:lnTo>
                  <a:close/>
                </a:path>
                <a:path w="342265" h="342265">
                  <a:moveTo>
                    <a:pt x="135459" y="69926"/>
                  </a:moveTo>
                  <a:lnTo>
                    <a:pt x="107158" y="102545"/>
                  </a:lnTo>
                  <a:lnTo>
                    <a:pt x="107128" y="103385"/>
                  </a:lnTo>
                  <a:lnTo>
                    <a:pt x="107769" y="110970"/>
                  </a:lnTo>
                  <a:lnTo>
                    <a:pt x="124636" y="153590"/>
                  </a:lnTo>
                  <a:lnTo>
                    <a:pt x="138761" y="164731"/>
                  </a:lnTo>
                  <a:lnTo>
                    <a:pt x="144286" y="161442"/>
                  </a:lnTo>
                  <a:lnTo>
                    <a:pt x="150534" y="155714"/>
                  </a:lnTo>
                  <a:lnTo>
                    <a:pt x="153417" y="149555"/>
                  </a:lnTo>
                  <a:lnTo>
                    <a:pt x="165463" y="149555"/>
                  </a:lnTo>
                  <a:lnTo>
                    <a:pt x="168477" y="146120"/>
                  </a:lnTo>
                  <a:lnTo>
                    <a:pt x="169925" y="139852"/>
                  </a:lnTo>
                  <a:lnTo>
                    <a:pt x="169803" y="130934"/>
                  </a:lnTo>
                  <a:lnTo>
                    <a:pt x="168581" y="123697"/>
                  </a:lnTo>
                  <a:lnTo>
                    <a:pt x="166409" y="115773"/>
                  </a:lnTo>
                  <a:lnTo>
                    <a:pt x="166092" y="113474"/>
                  </a:lnTo>
                  <a:lnTo>
                    <a:pt x="162282" y="102545"/>
                  </a:lnTo>
                  <a:lnTo>
                    <a:pt x="157880" y="91867"/>
                  </a:lnTo>
                  <a:lnTo>
                    <a:pt x="151656" y="82086"/>
                  </a:lnTo>
                  <a:lnTo>
                    <a:pt x="142381" y="73850"/>
                  </a:lnTo>
                  <a:lnTo>
                    <a:pt x="135459" y="69926"/>
                  </a:lnTo>
                  <a:close/>
                </a:path>
                <a:path w="342265" h="342265">
                  <a:moveTo>
                    <a:pt x="218162" y="83820"/>
                  </a:moveTo>
                  <a:lnTo>
                    <a:pt x="188888" y="110782"/>
                  </a:lnTo>
                  <a:lnTo>
                    <a:pt x="180225" y="140317"/>
                  </a:lnTo>
                  <a:lnTo>
                    <a:pt x="181230" y="149491"/>
                  </a:lnTo>
                  <a:lnTo>
                    <a:pt x="184392" y="156629"/>
                  </a:lnTo>
                  <a:lnTo>
                    <a:pt x="191276" y="160070"/>
                  </a:lnTo>
                  <a:lnTo>
                    <a:pt x="199734" y="159537"/>
                  </a:lnTo>
                  <a:lnTo>
                    <a:pt x="227038" y="159537"/>
                  </a:lnTo>
                  <a:lnTo>
                    <a:pt x="228235" y="158106"/>
                  </a:lnTo>
                  <a:lnTo>
                    <a:pt x="232094" y="151345"/>
                  </a:lnTo>
                  <a:lnTo>
                    <a:pt x="235421" y="143814"/>
                  </a:lnTo>
                  <a:lnTo>
                    <a:pt x="236589" y="141833"/>
                  </a:lnTo>
                  <a:lnTo>
                    <a:pt x="240504" y="130934"/>
                  </a:lnTo>
                  <a:lnTo>
                    <a:pt x="243795" y="119864"/>
                  </a:lnTo>
                  <a:lnTo>
                    <a:pt x="245103" y="108349"/>
                  </a:lnTo>
                  <a:lnTo>
                    <a:pt x="243066" y="96113"/>
                  </a:lnTo>
                  <a:lnTo>
                    <a:pt x="240171" y="88709"/>
                  </a:lnTo>
                  <a:lnTo>
                    <a:pt x="232500" y="86601"/>
                  </a:lnTo>
                  <a:lnTo>
                    <a:pt x="228040" y="85140"/>
                  </a:lnTo>
                  <a:lnTo>
                    <a:pt x="221794" y="85140"/>
                  </a:lnTo>
                  <a:lnTo>
                    <a:pt x="218162" y="83820"/>
                  </a:lnTo>
                  <a:close/>
                </a:path>
                <a:path w="342265" h="342265">
                  <a:moveTo>
                    <a:pt x="165463" y="149555"/>
                  </a:moveTo>
                  <a:lnTo>
                    <a:pt x="153417" y="149555"/>
                  </a:lnTo>
                  <a:lnTo>
                    <a:pt x="156389" y="150558"/>
                  </a:lnTo>
                  <a:lnTo>
                    <a:pt x="165139" y="149923"/>
                  </a:lnTo>
                  <a:lnTo>
                    <a:pt x="165463" y="149555"/>
                  </a:lnTo>
                  <a:close/>
                </a:path>
                <a:path w="342265" h="342265">
                  <a:moveTo>
                    <a:pt x="226023" y="84480"/>
                  </a:moveTo>
                  <a:lnTo>
                    <a:pt x="221794" y="85140"/>
                  </a:lnTo>
                  <a:lnTo>
                    <a:pt x="228040" y="85140"/>
                  </a:lnTo>
                  <a:lnTo>
                    <a:pt x="226023" y="84480"/>
                  </a:lnTo>
                  <a:close/>
                </a:path>
              </a:pathLst>
            </a:custGeom>
            <a:solidFill>
              <a:srgbClr val="C8187D"/>
            </a:solidFill>
          </p:spPr>
          <p:txBody>
            <a:bodyPr wrap="square" lIns="0" tIns="0" rIns="0" bIns="0" rtlCol="0"/>
            <a:lstStyle/>
            <a:p>
              <a:endParaRPr/>
            </a:p>
          </p:txBody>
        </p:sp>
        <p:sp>
          <p:nvSpPr>
            <p:cNvPr id="22" name="object 20">
              <a:extLst>
                <a:ext uri="{FF2B5EF4-FFF2-40B4-BE49-F238E27FC236}">
                  <a16:creationId xmlns:a16="http://schemas.microsoft.com/office/drawing/2014/main" id="{96ED728B-39B6-2879-CF86-F79C64A17FAF}"/>
                </a:ext>
              </a:extLst>
            </p:cNvPr>
            <p:cNvSpPr/>
            <p:nvPr/>
          </p:nvSpPr>
          <p:spPr>
            <a:xfrm>
              <a:off x="11253111" y="6558038"/>
              <a:ext cx="88900" cy="147955"/>
            </a:xfrm>
            <a:custGeom>
              <a:avLst/>
              <a:gdLst/>
              <a:ahLst/>
              <a:cxnLst/>
              <a:rect l="l" t="t" r="r" b="b"/>
              <a:pathLst>
                <a:path w="88900" h="147954">
                  <a:moveTo>
                    <a:pt x="61798" y="0"/>
                  </a:moveTo>
                  <a:lnTo>
                    <a:pt x="31432" y="0"/>
                  </a:lnTo>
                  <a:lnTo>
                    <a:pt x="0" y="147612"/>
                  </a:lnTo>
                  <a:lnTo>
                    <a:pt x="77952" y="147612"/>
                  </a:lnTo>
                  <a:lnTo>
                    <a:pt x="88569" y="122974"/>
                  </a:lnTo>
                  <a:lnTo>
                    <a:pt x="35674" y="122974"/>
                  </a:lnTo>
                  <a:lnTo>
                    <a:pt x="61798" y="0"/>
                  </a:lnTo>
                  <a:close/>
                </a:path>
              </a:pathLst>
            </a:custGeom>
            <a:solidFill>
              <a:srgbClr val="C8187D"/>
            </a:solidFill>
          </p:spPr>
          <p:txBody>
            <a:bodyPr wrap="square" lIns="0" tIns="0" rIns="0" bIns="0" rtlCol="0"/>
            <a:lstStyle/>
            <a:p>
              <a:endParaRPr/>
            </a:p>
          </p:txBody>
        </p:sp>
        <p:sp>
          <p:nvSpPr>
            <p:cNvPr id="23" name="object 21">
              <a:extLst>
                <a:ext uri="{FF2B5EF4-FFF2-40B4-BE49-F238E27FC236}">
                  <a16:creationId xmlns:a16="http://schemas.microsoft.com/office/drawing/2014/main" id="{B8413C8F-2981-EA1F-17BB-889869EB0901}"/>
                </a:ext>
              </a:extLst>
            </p:cNvPr>
            <p:cNvSpPr/>
            <p:nvPr/>
          </p:nvSpPr>
          <p:spPr>
            <a:xfrm>
              <a:off x="11348263" y="6558040"/>
              <a:ext cx="124460" cy="147955"/>
            </a:xfrm>
            <a:custGeom>
              <a:avLst/>
              <a:gdLst/>
              <a:ahLst/>
              <a:cxnLst/>
              <a:rect l="l" t="t" r="r" b="b"/>
              <a:pathLst>
                <a:path w="124459" h="147954">
                  <a:moveTo>
                    <a:pt x="34404" y="0"/>
                  </a:moveTo>
                  <a:lnTo>
                    <a:pt x="0" y="0"/>
                  </a:lnTo>
                  <a:lnTo>
                    <a:pt x="27406" y="86868"/>
                  </a:lnTo>
                  <a:lnTo>
                    <a:pt x="14439" y="147612"/>
                  </a:lnTo>
                  <a:lnTo>
                    <a:pt x="45453" y="147612"/>
                  </a:lnTo>
                  <a:lnTo>
                    <a:pt x="58407" y="86868"/>
                  </a:lnTo>
                  <a:lnTo>
                    <a:pt x="79268" y="59258"/>
                  </a:lnTo>
                  <a:lnTo>
                    <a:pt x="48006" y="59258"/>
                  </a:lnTo>
                  <a:lnTo>
                    <a:pt x="47574" y="53733"/>
                  </a:lnTo>
                  <a:lnTo>
                    <a:pt x="46723" y="48425"/>
                  </a:lnTo>
                  <a:lnTo>
                    <a:pt x="44602" y="40347"/>
                  </a:lnTo>
                  <a:lnTo>
                    <a:pt x="34404" y="0"/>
                  </a:lnTo>
                  <a:close/>
                </a:path>
                <a:path w="124459" h="147954">
                  <a:moveTo>
                    <a:pt x="124040" y="0"/>
                  </a:moveTo>
                  <a:lnTo>
                    <a:pt x="87718" y="0"/>
                  </a:lnTo>
                  <a:lnTo>
                    <a:pt x="59893" y="40779"/>
                  </a:lnTo>
                  <a:lnTo>
                    <a:pt x="55219" y="47790"/>
                  </a:lnTo>
                  <a:lnTo>
                    <a:pt x="50761" y="55003"/>
                  </a:lnTo>
                  <a:lnTo>
                    <a:pt x="48006" y="59258"/>
                  </a:lnTo>
                  <a:lnTo>
                    <a:pt x="79268" y="59258"/>
                  </a:lnTo>
                  <a:lnTo>
                    <a:pt x="124040" y="0"/>
                  </a:lnTo>
                  <a:close/>
                </a:path>
              </a:pathLst>
            </a:custGeom>
            <a:solidFill>
              <a:srgbClr val="C8187D"/>
            </a:solidFill>
          </p:spPr>
          <p:txBody>
            <a:bodyPr wrap="square" lIns="0" tIns="0" rIns="0" bIns="0" rtlCol="0"/>
            <a:lstStyle/>
            <a:p>
              <a:endParaRPr/>
            </a:p>
          </p:txBody>
        </p:sp>
        <p:sp>
          <p:nvSpPr>
            <p:cNvPr id="24" name="object 22">
              <a:extLst>
                <a:ext uri="{FF2B5EF4-FFF2-40B4-BE49-F238E27FC236}">
                  <a16:creationId xmlns:a16="http://schemas.microsoft.com/office/drawing/2014/main" id="{86B53925-DE14-976F-8D10-23AA1CAED5C4}"/>
                </a:ext>
              </a:extLst>
            </p:cNvPr>
            <p:cNvSpPr/>
            <p:nvPr/>
          </p:nvSpPr>
          <p:spPr>
            <a:xfrm>
              <a:off x="11457220" y="6558038"/>
              <a:ext cx="134620" cy="147955"/>
            </a:xfrm>
            <a:custGeom>
              <a:avLst/>
              <a:gdLst/>
              <a:ahLst/>
              <a:cxnLst/>
              <a:rect l="l" t="t" r="r" b="b"/>
              <a:pathLst>
                <a:path w="134620" h="147954">
                  <a:moveTo>
                    <a:pt x="63931" y="0"/>
                  </a:moveTo>
                  <a:lnTo>
                    <a:pt x="31445" y="0"/>
                  </a:lnTo>
                  <a:lnTo>
                    <a:pt x="0" y="147612"/>
                  </a:lnTo>
                  <a:lnTo>
                    <a:pt x="28676" y="147612"/>
                  </a:lnTo>
                  <a:lnTo>
                    <a:pt x="41198" y="84531"/>
                  </a:lnTo>
                  <a:lnTo>
                    <a:pt x="43229" y="74432"/>
                  </a:lnTo>
                  <a:lnTo>
                    <a:pt x="45342" y="63182"/>
                  </a:lnTo>
                  <a:lnTo>
                    <a:pt x="47210" y="52243"/>
                  </a:lnTo>
                  <a:lnTo>
                    <a:pt x="48640" y="42265"/>
                  </a:lnTo>
                  <a:lnTo>
                    <a:pt x="75186" y="42265"/>
                  </a:lnTo>
                  <a:lnTo>
                    <a:pt x="63931" y="0"/>
                  </a:lnTo>
                  <a:close/>
                </a:path>
                <a:path w="134620" h="147954">
                  <a:moveTo>
                    <a:pt x="75186" y="42265"/>
                  </a:moveTo>
                  <a:lnTo>
                    <a:pt x="48640" y="42265"/>
                  </a:lnTo>
                  <a:lnTo>
                    <a:pt x="49996" y="51151"/>
                  </a:lnTo>
                  <a:lnTo>
                    <a:pt x="52498" y="63317"/>
                  </a:lnTo>
                  <a:lnTo>
                    <a:pt x="55575" y="76966"/>
                  </a:lnTo>
                  <a:lnTo>
                    <a:pt x="58965" y="91650"/>
                  </a:lnTo>
                  <a:lnTo>
                    <a:pt x="72008" y="147612"/>
                  </a:lnTo>
                  <a:lnTo>
                    <a:pt x="102590" y="147612"/>
                  </a:lnTo>
                  <a:lnTo>
                    <a:pt x="112404" y="101523"/>
                  </a:lnTo>
                  <a:lnTo>
                    <a:pt x="87299" y="101523"/>
                  </a:lnTo>
                  <a:lnTo>
                    <a:pt x="86342" y="92617"/>
                  </a:lnTo>
                  <a:lnTo>
                    <a:pt x="84748" y="82197"/>
                  </a:lnTo>
                  <a:lnTo>
                    <a:pt x="82518" y="70819"/>
                  </a:lnTo>
                  <a:lnTo>
                    <a:pt x="79654" y="59042"/>
                  </a:lnTo>
                  <a:lnTo>
                    <a:pt x="75186" y="42265"/>
                  </a:lnTo>
                  <a:close/>
                </a:path>
                <a:path w="134620" h="147954">
                  <a:moveTo>
                    <a:pt x="134023" y="0"/>
                  </a:moveTo>
                  <a:lnTo>
                    <a:pt x="105778" y="0"/>
                  </a:lnTo>
                  <a:lnTo>
                    <a:pt x="93459" y="60312"/>
                  </a:lnTo>
                  <a:lnTo>
                    <a:pt x="91780" y="69350"/>
                  </a:lnTo>
                  <a:lnTo>
                    <a:pt x="90060" y="80360"/>
                  </a:lnTo>
                  <a:lnTo>
                    <a:pt x="88499" y="91650"/>
                  </a:lnTo>
                  <a:lnTo>
                    <a:pt x="87299" y="101523"/>
                  </a:lnTo>
                  <a:lnTo>
                    <a:pt x="112404" y="101523"/>
                  </a:lnTo>
                  <a:lnTo>
                    <a:pt x="134023" y="0"/>
                  </a:lnTo>
                  <a:close/>
                </a:path>
              </a:pathLst>
            </a:custGeom>
            <a:solidFill>
              <a:srgbClr val="C8187D"/>
            </a:solidFill>
          </p:spPr>
          <p:txBody>
            <a:bodyPr wrap="square" lIns="0" tIns="0" rIns="0" bIns="0" rtlCol="0"/>
            <a:lstStyle/>
            <a:p>
              <a:endParaRPr/>
            </a:p>
          </p:txBody>
        </p:sp>
        <p:sp>
          <p:nvSpPr>
            <p:cNvPr id="25" name="object 23">
              <a:extLst>
                <a:ext uri="{FF2B5EF4-FFF2-40B4-BE49-F238E27FC236}">
                  <a16:creationId xmlns:a16="http://schemas.microsoft.com/office/drawing/2014/main" id="{A17A050A-746F-F1CE-0115-20CF8E1A650D}"/>
                </a:ext>
              </a:extLst>
            </p:cNvPr>
            <p:cNvSpPr/>
            <p:nvPr/>
          </p:nvSpPr>
          <p:spPr>
            <a:xfrm>
              <a:off x="11578071" y="6558040"/>
              <a:ext cx="149860" cy="147955"/>
            </a:xfrm>
            <a:custGeom>
              <a:avLst/>
              <a:gdLst/>
              <a:ahLst/>
              <a:cxnLst/>
              <a:rect l="l" t="t" r="r" b="b"/>
              <a:pathLst>
                <a:path w="149859" h="147954">
                  <a:moveTo>
                    <a:pt x="72440" y="0"/>
                  </a:moveTo>
                  <a:lnTo>
                    <a:pt x="37820" y="0"/>
                  </a:lnTo>
                  <a:lnTo>
                    <a:pt x="63728" y="67957"/>
                  </a:lnTo>
                  <a:lnTo>
                    <a:pt x="0" y="147612"/>
                  </a:lnTo>
                  <a:lnTo>
                    <a:pt x="38239" y="147612"/>
                  </a:lnTo>
                  <a:lnTo>
                    <a:pt x="74561" y="96634"/>
                  </a:lnTo>
                  <a:lnTo>
                    <a:pt x="106443" y="96634"/>
                  </a:lnTo>
                  <a:lnTo>
                    <a:pt x="96647" y="69875"/>
                  </a:lnTo>
                  <a:lnTo>
                    <a:pt x="118438" y="41198"/>
                  </a:lnTo>
                  <a:lnTo>
                    <a:pt x="85382" y="41198"/>
                  </a:lnTo>
                  <a:lnTo>
                    <a:pt x="72440" y="0"/>
                  </a:lnTo>
                  <a:close/>
                </a:path>
                <a:path w="149859" h="147954">
                  <a:moveTo>
                    <a:pt x="106443" y="96634"/>
                  </a:moveTo>
                  <a:lnTo>
                    <a:pt x="74561" y="96634"/>
                  </a:lnTo>
                  <a:lnTo>
                    <a:pt x="90284" y="147612"/>
                  </a:lnTo>
                  <a:lnTo>
                    <a:pt x="125107" y="147612"/>
                  </a:lnTo>
                  <a:lnTo>
                    <a:pt x="106443" y="96634"/>
                  </a:lnTo>
                  <a:close/>
                </a:path>
                <a:path w="149859" h="147954">
                  <a:moveTo>
                    <a:pt x="149745" y="0"/>
                  </a:moveTo>
                  <a:lnTo>
                    <a:pt x="114274" y="0"/>
                  </a:lnTo>
                  <a:lnTo>
                    <a:pt x="85382" y="41198"/>
                  </a:lnTo>
                  <a:lnTo>
                    <a:pt x="118438" y="41198"/>
                  </a:lnTo>
                  <a:lnTo>
                    <a:pt x="149745" y="0"/>
                  </a:lnTo>
                  <a:close/>
                </a:path>
              </a:pathLst>
            </a:custGeom>
            <a:solidFill>
              <a:srgbClr val="C8187D"/>
            </a:solidFill>
          </p:spPr>
          <p:txBody>
            <a:bodyPr wrap="square" lIns="0" tIns="0" rIns="0" bIns="0" rtlCol="0"/>
            <a:lstStyle/>
            <a:p>
              <a:endParaRPr/>
            </a:p>
          </p:txBody>
        </p:sp>
        <p:sp>
          <p:nvSpPr>
            <p:cNvPr id="26" name="object 24">
              <a:extLst>
                <a:ext uri="{FF2B5EF4-FFF2-40B4-BE49-F238E27FC236}">
                  <a16:creationId xmlns:a16="http://schemas.microsoft.com/office/drawing/2014/main" id="{363A88C3-2A28-316F-D62E-68025503300F}"/>
                </a:ext>
              </a:extLst>
            </p:cNvPr>
            <p:cNvSpPr/>
            <p:nvPr/>
          </p:nvSpPr>
          <p:spPr>
            <a:xfrm>
              <a:off x="11733695" y="6557901"/>
              <a:ext cx="34290" cy="34290"/>
            </a:xfrm>
            <a:custGeom>
              <a:avLst/>
              <a:gdLst/>
              <a:ahLst/>
              <a:cxnLst/>
              <a:rect l="l" t="t" r="r" b="b"/>
              <a:pathLst>
                <a:path w="34290" h="34290">
                  <a:moveTo>
                    <a:pt x="19367" y="0"/>
                  </a:moveTo>
                  <a:lnTo>
                    <a:pt x="14731" y="0"/>
                  </a:lnTo>
                  <a:lnTo>
                    <a:pt x="12534" y="431"/>
                  </a:lnTo>
                  <a:lnTo>
                    <a:pt x="0" y="19278"/>
                  </a:lnTo>
                  <a:lnTo>
                    <a:pt x="444" y="21526"/>
                  </a:lnTo>
                  <a:lnTo>
                    <a:pt x="14731" y="33794"/>
                  </a:lnTo>
                  <a:lnTo>
                    <a:pt x="19367" y="33794"/>
                  </a:lnTo>
                  <a:lnTo>
                    <a:pt x="21564" y="33375"/>
                  </a:lnTo>
                  <a:lnTo>
                    <a:pt x="25666" y="31686"/>
                  </a:lnTo>
                  <a:lnTo>
                    <a:pt x="26161" y="31356"/>
                  </a:lnTo>
                  <a:lnTo>
                    <a:pt x="15062" y="31356"/>
                  </a:lnTo>
                  <a:lnTo>
                    <a:pt x="13207" y="30988"/>
                  </a:lnTo>
                  <a:lnTo>
                    <a:pt x="3141" y="19278"/>
                  </a:lnTo>
                  <a:lnTo>
                    <a:pt x="3238" y="13931"/>
                  </a:lnTo>
                  <a:lnTo>
                    <a:pt x="15062" y="2489"/>
                  </a:lnTo>
                  <a:lnTo>
                    <a:pt x="26186" y="2489"/>
                  </a:lnTo>
                  <a:lnTo>
                    <a:pt x="25666" y="2146"/>
                  </a:lnTo>
                  <a:lnTo>
                    <a:pt x="21564" y="431"/>
                  </a:lnTo>
                  <a:lnTo>
                    <a:pt x="19367" y="0"/>
                  </a:lnTo>
                  <a:close/>
                </a:path>
                <a:path w="34290" h="34290">
                  <a:moveTo>
                    <a:pt x="26186" y="2489"/>
                  </a:moveTo>
                  <a:lnTo>
                    <a:pt x="19011" y="2489"/>
                  </a:lnTo>
                  <a:lnTo>
                    <a:pt x="20840" y="2857"/>
                  </a:lnTo>
                  <a:lnTo>
                    <a:pt x="24218" y="4330"/>
                  </a:lnTo>
                  <a:lnTo>
                    <a:pt x="30868" y="19278"/>
                  </a:lnTo>
                  <a:lnTo>
                    <a:pt x="30581" y="20828"/>
                  </a:lnTo>
                  <a:lnTo>
                    <a:pt x="19011" y="31356"/>
                  </a:lnTo>
                  <a:lnTo>
                    <a:pt x="26161" y="31356"/>
                  </a:lnTo>
                  <a:lnTo>
                    <a:pt x="27457" y="30492"/>
                  </a:lnTo>
                  <a:lnTo>
                    <a:pt x="30543" y="27457"/>
                  </a:lnTo>
                  <a:lnTo>
                    <a:pt x="31762" y="25666"/>
                  </a:lnTo>
                  <a:lnTo>
                    <a:pt x="32651" y="23596"/>
                  </a:lnTo>
                  <a:lnTo>
                    <a:pt x="33578" y="21526"/>
                  </a:lnTo>
                  <a:lnTo>
                    <a:pt x="34023" y="19278"/>
                  </a:lnTo>
                  <a:lnTo>
                    <a:pt x="33919" y="13931"/>
                  </a:lnTo>
                  <a:lnTo>
                    <a:pt x="33578" y="12230"/>
                  </a:lnTo>
                  <a:lnTo>
                    <a:pt x="31762" y="8128"/>
                  </a:lnTo>
                  <a:lnTo>
                    <a:pt x="30543" y="6350"/>
                  </a:lnTo>
                  <a:lnTo>
                    <a:pt x="27457" y="3327"/>
                  </a:lnTo>
                  <a:lnTo>
                    <a:pt x="26186" y="2489"/>
                  </a:lnTo>
                  <a:close/>
                </a:path>
                <a:path w="34290" h="34290">
                  <a:moveTo>
                    <a:pt x="20446" y="7010"/>
                  </a:moveTo>
                  <a:lnTo>
                    <a:pt x="10452" y="7010"/>
                  </a:lnTo>
                  <a:lnTo>
                    <a:pt x="10452" y="26784"/>
                  </a:lnTo>
                  <a:lnTo>
                    <a:pt x="13525" y="26784"/>
                  </a:lnTo>
                  <a:lnTo>
                    <a:pt x="13525" y="18275"/>
                  </a:lnTo>
                  <a:lnTo>
                    <a:pt x="19959" y="18275"/>
                  </a:lnTo>
                  <a:lnTo>
                    <a:pt x="19811" y="18046"/>
                  </a:lnTo>
                  <a:lnTo>
                    <a:pt x="21297" y="17894"/>
                  </a:lnTo>
                  <a:lnTo>
                    <a:pt x="22542" y="17411"/>
                  </a:lnTo>
                  <a:lnTo>
                    <a:pt x="23520" y="16573"/>
                  </a:lnTo>
                  <a:lnTo>
                    <a:pt x="24477" y="15786"/>
                  </a:lnTo>
                  <a:lnTo>
                    <a:pt x="13525" y="15786"/>
                  </a:lnTo>
                  <a:lnTo>
                    <a:pt x="13525" y="9499"/>
                  </a:lnTo>
                  <a:lnTo>
                    <a:pt x="24508" y="9499"/>
                  </a:lnTo>
                  <a:lnTo>
                    <a:pt x="24447" y="9347"/>
                  </a:lnTo>
                  <a:lnTo>
                    <a:pt x="22186" y="7480"/>
                  </a:lnTo>
                  <a:lnTo>
                    <a:pt x="20446" y="7010"/>
                  </a:lnTo>
                  <a:close/>
                </a:path>
                <a:path w="34290" h="34290">
                  <a:moveTo>
                    <a:pt x="19959" y="18275"/>
                  </a:moveTo>
                  <a:lnTo>
                    <a:pt x="16776" y="18275"/>
                  </a:lnTo>
                  <a:lnTo>
                    <a:pt x="22174" y="26784"/>
                  </a:lnTo>
                  <a:lnTo>
                    <a:pt x="25463" y="26784"/>
                  </a:lnTo>
                  <a:lnTo>
                    <a:pt x="19959" y="18275"/>
                  </a:lnTo>
                  <a:close/>
                </a:path>
                <a:path w="34290" h="34290">
                  <a:moveTo>
                    <a:pt x="24508" y="9499"/>
                  </a:moveTo>
                  <a:lnTo>
                    <a:pt x="18110" y="9499"/>
                  </a:lnTo>
                  <a:lnTo>
                    <a:pt x="18630" y="9537"/>
                  </a:lnTo>
                  <a:lnTo>
                    <a:pt x="19684" y="9690"/>
                  </a:lnTo>
                  <a:lnTo>
                    <a:pt x="21945" y="13322"/>
                  </a:lnTo>
                  <a:lnTo>
                    <a:pt x="21793" y="13931"/>
                  </a:lnTo>
                  <a:lnTo>
                    <a:pt x="17437" y="15786"/>
                  </a:lnTo>
                  <a:lnTo>
                    <a:pt x="24477" y="15786"/>
                  </a:lnTo>
                  <a:lnTo>
                    <a:pt x="24601" y="15544"/>
                  </a:lnTo>
                  <a:lnTo>
                    <a:pt x="25018" y="14452"/>
                  </a:lnTo>
                  <a:lnTo>
                    <a:pt x="24932" y="10553"/>
                  </a:lnTo>
                  <a:lnTo>
                    <a:pt x="24508" y="9499"/>
                  </a:lnTo>
                  <a:close/>
                </a:path>
              </a:pathLst>
            </a:custGeom>
            <a:solidFill>
              <a:srgbClr val="C8187D"/>
            </a:solidFill>
          </p:spPr>
          <p:txBody>
            <a:bodyPr wrap="square" lIns="0" tIns="0" rIns="0" bIns="0" rtlCol="0"/>
            <a:lstStyle/>
            <a:p>
              <a:endParaRPr/>
            </a:p>
          </p:txBody>
        </p:sp>
      </p:grpSp>
      <p:sp>
        <p:nvSpPr>
          <p:cNvPr id="27" name="object 25">
            <a:extLst>
              <a:ext uri="{FF2B5EF4-FFF2-40B4-BE49-F238E27FC236}">
                <a16:creationId xmlns:a16="http://schemas.microsoft.com/office/drawing/2014/main" id="{7D11C254-5D3E-7716-20BD-E85B01A5BD9E}"/>
              </a:ext>
            </a:extLst>
          </p:cNvPr>
          <p:cNvSpPr txBox="1">
            <a:spLocks noGrp="1"/>
          </p:cNvSpPr>
          <p:nvPr>
            <p:ph type="dt" sz="half" idx="6"/>
          </p:nvPr>
        </p:nvSpPr>
        <p:spPr>
          <a:xfrm>
            <a:off x="212698" y="6482413"/>
            <a:ext cx="3521101" cy="291105"/>
          </a:xfrm>
          <a:prstGeom prst="rect">
            <a:avLst/>
          </a:prstGeom>
        </p:spPr>
        <p:txBody>
          <a:bodyPr vert="horz" wrap="square" lIns="0" tIns="13970" rIns="0" bIns="0" rtlCol="0">
            <a:spAutoFit/>
          </a:bodyPr>
          <a:lstStyle/>
          <a:p>
            <a:pPr marL="12700">
              <a:lnSpc>
                <a:spcPct val="100000"/>
              </a:lnSpc>
              <a:spcBef>
                <a:spcPts val="110"/>
              </a:spcBef>
            </a:pPr>
            <a:r>
              <a:rPr lang="en-US" spc="-5" dirty="0">
                <a:solidFill>
                  <a:schemeClr val="bg1"/>
                </a:solidFill>
                <a:latin typeface="Century Gothic" panose="020B0502020202020204" pitchFamily="34" charset="0"/>
              </a:rPr>
              <a:t>July 11, 2024</a:t>
            </a:r>
            <a:endParaRPr spc="-5" dirty="0">
              <a:solidFill>
                <a:schemeClr val="bg1"/>
              </a:solidFill>
              <a:latin typeface="Century Gothic" panose="020B0502020202020204" pitchFamily="34" charset="0"/>
            </a:endParaRPr>
          </a:p>
        </p:txBody>
      </p:sp>
      <p:sp>
        <p:nvSpPr>
          <p:cNvPr id="28" name="object 26">
            <a:extLst>
              <a:ext uri="{FF2B5EF4-FFF2-40B4-BE49-F238E27FC236}">
                <a16:creationId xmlns:a16="http://schemas.microsoft.com/office/drawing/2014/main" id="{2D1AF960-88A5-6CD5-4740-E20AF53DB2F5}"/>
              </a:ext>
            </a:extLst>
          </p:cNvPr>
          <p:cNvSpPr txBox="1">
            <a:spLocks noGrp="1"/>
          </p:cNvSpPr>
          <p:nvPr>
            <p:ph type="ftr" sz="quarter" idx="5"/>
          </p:nvPr>
        </p:nvSpPr>
        <p:spPr>
          <a:xfrm>
            <a:off x="4786934" y="6482413"/>
            <a:ext cx="6947866" cy="260328"/>
          </a:xfrm>
          <a:prstGeom prst="rect">
            <a:avLst/>
          </a:prstGeom>
        </p:spPr>
        <p:txBody>
          <a:bodyPr vert="horz" wrap="square" lIns="0" tIns="13970" rIns="0" bIns="0" rtlCol="0">
            <a:spAutoFit/>
          </a:bodyPr>
          <a:lstStyle/>
          <a:p>
            <a:pPr marL="12700">
              <a:lnSpc>
                <a:spcPct val="100000"/>
              </a:lnSpc>
              <a:spcBef>
                <a:spcPts val="110"/>
              </a:spcBef>
            </a:pPr>
            <a:r>
              <a:rPr dirty="0"/>
              <a:t>CENTRAL FLORIDA REGIONAL </a:t>
            </a:r>
            <a:r>
              <a:rPr spc="-20" dirty="0"/>
              <a:t>TRANSPORTATION </a:t>
            </a:r>
            <a:r>
              <a:rPr dirty="0"/>
              <a:t>AUTHORITY</a:t>
            </a:r>
            <a:r>
              <a:rPr spc="385" dirty="0"/>
              <a:t> </a:t>
            </a:r>
            <a:r>
              <a:rPr dirty="0"/>
              <a:t>|</a:t>
            </a:r>
          </a:p>
        </p:txBody>
      </p:sp>
      <p:pic>
        <p:nvPicPr>
          <p:cNvPr id="29" name="Picture 28" descr="A black rectangle with red circle and black text&#10;&#10;Description automatically generated">
            <a:extLst>
              <a:ext uri="{FF2B5EF4-FFF2-40B4-BE49-F238E27FC236}">
                <a16:creationId xmlns:a16="http://schemas.microsoft.com/office/drawing/2014/main" id="{AD31E8CB-A1B2-DA3E-B9BB-DE6F7A475F14}"/>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7365" t="14987" r="7615" b="22156"/>
          <a:stretch/>
        </p:blipFill>
        <p:spPr>
          <a:xfrm>
            <a:off x="9762970" y="5434358"/>
            <a:ext cx="1964961" cy="782246"/>
          </a:xfrm>
          <a:prstGeom prst="rect">
            <a:avLst/>
          </a:prstGeom>
        </p:spPr>
      </p:pic>
    </p:spTree>
    <p:extLst>
      <p:ext uri="{BB962C8B-B14F-4D97-AF65-F5344CB8AC3E}">
        <p14:creationId xmlns:p14="http://schemas.microsoft.com/office/powerpoint/2010/main" val="281949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5854B-AB9E-95D2-9E7E-27CB4E5B8EB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0C846C7-3A9E-C049-2E75-F4F690BE07D7}"/>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C101B6A7-C3E2-1535-F52D-2A41568DDA5D}"/>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288599BA-28DE-4245-A12B-7FF00B4EA0C6}"/>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C3D06851-04E2-EB8C-44B2-27166218785F}"/>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DE1C96D1-ED4C-A906-7F3B-B62DC84B6DE3}"/>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D4E772D9-E645-A7FA-1173-E08AEEFA16C0}"/>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632D41FB-3296-97B2-D135-612E90C84F20}"/>
              </a:ext>
            </a:extLst>
          </p:cNvPr>
          <p:cNvSpPr txBox="1">
            <a:spLocks noGrp="1"/>
          </p:cNvSpPr>
          <p:nvPr>
            <p:ph type="title"/>
          </p:nvPr>
        </p:nvSpPr>
        <p:spPr>
          <a:xfrm>
            <a:off x="304799" y="239112"/>
            <a:ext cx="7315201" cy="628377"/>
          </a:xfrm>
          <a:prstGeom prst="rect">
            <a:avLst/>
          </a:prstGeom>
        </p:spPr>
        <p:txBody>
          <a:bodyPr vert="horz" wrap="square" lIns="0" tIns="12700" rIns="0" bIns="0" rtlCol="0">
            <a:spAutoFit/>
          </a:bodyPr>
          <a:lstStyle/>
          <a:p>
            <a:pPr marL="12700">
              <a:lnSpc>
                <a:spcPct val="100000"/>
              </a:lnSpc>
              <a:spcBef>
                <a:spcPts val="100"/>
              </a:spcBef>
            </a:pPr>
            <a:r>
              <a:rPr lang="en-US" sz="20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LYNX Section 5310 Program</a:t>
            </a:r>
            <a:br>
              <a:rPr lang="en-US" sz="20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n-US" sz="20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contact information</a:t>
            </a:r>
            <a:endParaRPr sz="20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5BC4CFE8-9D05-5B4A-C7AA-1C5390FB0425}"/>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FE02FF74-989A-2A9D-767E-FD193B07EC7C}"/>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pic>
        <p:nvPicPr>
          <p:cNvPr id="13" name="Graphic 12" descr="Email outline">
            <a:extLst>
              <a:ext uri="{FF2B5EF4-FFF2-40B4-BE49-F238E27FC236}">
                <a16:creationId xmlns:a16="http://schemas.microsoft.com/office/drawing/2014/main" id="{9B1A1696-C33A-C17C-D92B-EFA5C72BAA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90622">
            <a:off x="9508454" y="4326854"/>
            <a:ext cx="1302160" cy="1302160"/>
          </a:xfrm>
          <a:prstGeom prst="rect">
            <a:avLst/>
          </a:prstGeom>
        </p:spPr>
      </p:pic>
      <p:grpSp>
        <p:nvGrpSpPr>
          <p:cNvPr id="14" name="Group 13">
            <a:extLst>
              <a:ext uri="{FF2B5EF4-FFF2-40B4-BE49-F238E27FC236}">
                <a16:creationId xmlns:a16="http://schemas.microsoft.com/office/drawing/2014/main" id="{8F5E867A-B5B3-E157-97E2-A665C90BB856}"/>
              </a:ext>
            </a:extLst>
          </p:cNvPr>
          <p:cNvGrpSpPr/>
          <p:nvPr/>
        </p:nvGrpSpPr>
        <p:grpSpPr>
          <a:xfrm>
            <a:off x="1199833" y="1461489"/>
            <a:ext cx="6877367" cy="1738911"/>
            <a:chOff x="609600" y="1295400"/>
            <a:chExt cx="6877367" cy="1738911"/>
          </a:xfrm>
        </p:grpSpPr>
        <p:pic>
          <p:nvPicPr>
            <p:cNvPr id="15" name="Picture 14">
              <a:extLst>
                <a:ext uri="{FF2B5EF4-FFF2-40B4-BE49-F238E27FC236}">
                  <a16:creationId xmlns:a16="http://schemas.microsoft.com/office/drawing/2014/main" id="{CE7560F8-F88B-DAE6-A84E-8FA8EBD608DD}"/>
                </a:ext>
              </a:extLst>
            </p:cNvPr>
            <p:cNvPicPr>
              <a:picLocks noChangeAspect="1"/>
            </p:cNvPicPr>
            <p:nvPr/>
          </p:nvPicPr>
          <p:blipFill>
            <a:blip r:embed="rId5"/>
            <a:stretch>
              <a:fillRect/>
            </a:stretch>
          </p:blipFill>
          <p:spPr>
            <a:xfrm>
              <a:off x="609600" y="1336786"/>
              <a:ext cx="1298811" cy="1697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CA6FBD91-3A83-64B2-FF5B-8B66D6AF4F52}"/>
                </a:ext>
              </a:extLst>
            </p:cNvPr>
            <p:cNvSpPr txBox="1"/>
            <p:nvPr/>
          </p:nvSpPr>
          <p:spPr>
            <a:xfrm>
              <a:off x="2060973" y="1295400"/>
              <a:ext cx="5425994" cy="1692771"/>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Prahallad Vijayvargiya</a:t>
              </a:r>
            </a:p>
            <a:p>
              <a:pPr lvl="0">
                <a:lnSpc>
                  <a:spcPct val="100000"/>
                </a:lnSpc>
                <a:spcBef>
                  <a:spcPct val="20000"/>
                </a:spcBef>
              </a:pPr>
              <a:r>
                <a:rPr lang="en-US" i="1" dirty="0">
                  <a:latin typeface="Cambria" panose="02040503050406030204" pitchFamily="18" charset="0"/>
                  <a:ea typeface="Cambria" panose="02040503050406030204" pitchFamily="18" charset="0"/>
                </a:rPr>
                <a:t>Senior Manager Grants</a:t>
              </a:r>
            </a:p>
            <a:p>
              <a:pPr lvl="0">
                <a:lnSpc>
                  <a:spcPct val="100000"/>
                </a:lnSpc>
                <a:spcBef>
                  <a:spcPct val="20000"/>
                </a:spcBef>
              </a:pPr>
              <a:r>
                <a:rPr lang="en-US" dirty="0">
                  <a:latin typeface="Cambria" panose="02040503050406030204" pitchFamily="18" charset="0"/>
                  <a:ea typeface="Cambria" panose="02040503050406030204" pitchFamily="18" charset="0"/>
                </a:rPr>
                <a:t>LYNX</a:t>
              </a:r>
            </a:p>
            <a:p>
              <a:pPr lvl="0">
                <a:lnSpc>
                  <a:spcPct val="100000"/>
                </a:lnSpc>
                <a:spcBef>
                  <a:spcPct val="20000"/>
                </a:spcBef>
              </a:pPr>
              <a:r>
                <a:rPr lang="en-US" dirty="0">
                  <a:latin typeface="Cambria" panose="02040503050406030204" pitchFamily="18" charset="0"/>
                  <a:ea typeface="Cambria" panose="02040503050406030204" pitchFamily="18" charset="0"/>
                  <a:hlinkClick r:id="rId6"/>
                </a:rPr>
                <a:t>PVijayvargiya@golynx.com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ambria" panose="02040503050406030204" pitchFamily="18" charset="0"/>
                <a:ea typeface="Cambria" panose="02040503050406030204" pitchFamily="18" charset="0"/>
              </a:endParaRPr>
            </a:p>
          </p:txBody>
        </p:sp>
      </p:grpSp>
      <p:grpSp>
        <p:nvGrpSpPr>
          <p:cNvPr id="12" name="Group 11">
            <a:extLst>
              <a:ext uri="{FF2B5EF4-FFF2-40B4-BE49-F238E27FC236}">
                <a16:creationId xmlns:a16="http://schemas.microsoft.com/office/drawing/2014/main" id="{05E48B22-EE5E-A5F3-EE29-BDC738344569}"/>
              </a:ext>
            </a:extLst>
          </p:cNvPr>
          <p:cNvGrpSpPr/>
          <p:nvPr/>
        </p:nvGrpSpPr>
        <p:grpSpPr>
          <a:xfrm>
            <a:off x="1199833" y="3537430"/>
            <a:ext cx="5577518" cy="2025170"/>
            <a:chOff x="5852482" y="1295400"/>
            <a:chExt cx="5577518" cy="2025170"/>
          </a:xfrm>
        </p:grpSpPr>
        <p:sp>
          <p:nvSpPr>
            <p:cNvPr id="23" name="TextBox 22">
              <a:extLst>
                <a:ext uri="{FF2B5EF4-FFF2-40B4-BE49-F238E27FC236}">
                  <a16:creationId xmlns:a16="http://schemas.microsoft.com/office/drawing/2014/main" id="{21767E9F-F865-9662-5A76-F7AE8CED99C1}"/>
                </a:ext>
              </a:extLst>
            </p:cNvPr>
            <p:cNvSpPr txBox="1"/>
            <p:nvPr/>
          </p:nvSpPr>
          <p:spPr>
            <a:xfrm>
              <a:off x="7391400" y="1295400"/>
              <a:ext cx="4038600" cy="2025170"/>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Brenda I Garces</a:t>
              </a:r>
            </a:p>
            <a:p>
              <a:pPr lvl="0">
                <a:lnSpc>
                  <a:spcPct val="100000"/>
                </a:lnSpc>
                <a:spcBef>
                  <a:spcPct val="20000"/>
                </a:spcBef>
              </a:pPr>
              <a:r>
                <a:rPr lang="en-US" i="1" dirty="0">
                  <a:latin typeface="Cambria" panose="02040503050406030204" pitchFamily="18" charset="0"/>
                  <a:ea typeface="Cambria" panose="02040503050406030204" pitchFamily="18" charset="0"/>
                </a:rPr>
                <a:t>Human Services Transportation Analyst</a:t>
              </a:r>
            </a:p>
            <a:p>
              <a:pPr lvl="0">
                <a:lnSpc>
                  <a:spcPct val="100000"/>
                </a:lnSpc>
                <a:spcBef>
                  <a:spcPct val="20000"/>
                </a:spcBef>
              </a:pPr>
              <a:r>
                <a:rPr lang="en-US" i="1" dirty="0">
                  <a:latin typeface="Cambria" panose="02040503050406030204" pitchFamily="18" charset="0"/>
                  <a:ea typeface="Cambria" panose="02040503050406030204" pitchFamily="18" charset="0"/>
                </a:rPr>
                <a:t>&amp; Grant Writer </a:t>
              </a:r>
              <a:endParaRPr lang="en-US" dirty="0">
                <a:latin typeface="Cambria" panose="02040503050406030204" pitchFamily="18" charset="0"/>
                <a:ea typeface="Cambria" panose="02040503050406030204" pitchFamily="18" charset="0"/>
              </a:endParaRPr>
            </a:p>
            <a:p>
              <a:pPr lvl="0">
                <a:lnSpc>
                  <a:spcPct val="100000"/>
                </a:lnSpc>
                <a:spcBef>
                  <a:spcPct val="20000"/>
                </a:spcBef>
              </a:pPr>
              <a:r>
                <a:rPr lang="en-US" dirty="0">
                  <a:latin typeface="Cambria" panose="02040503050406030204" pitchFamily="18" charset="0"/>
                  <a:ea typeface="Cambria" panose="02040503050406030204" pitchFamily="18" charset="0"/>
                </a:rPr>
                <a:t>LYNX</a:t>
              </a:r>
            </a:p>
            <a:p>
              <a:pPr lvl="0">
                <a:lnSpc>
                  <a:spcPct val="100000"/>
                </a:lnSpc>
                <a:spcBef>
                  <a:spcPct val="20000"/>
                </a:spcBef>
              </a:pPr>
              <a:r>
                <a:rPr lang="en-US" dirty="0">
                  <a:latin typeface="Cambria" panose="02040503050406030204" pitchFamily="18" charset="0"/>
                  <a:ea typeface="Cambria" panose="02040503050406030204" pitchFamily="18" charset="0"/>
                  <a:hlinkClick r:id="rId7"/>
                </a:rPr>
                <a:t>BGarces@golynx.com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entury Gothic" panose="020B0502020202020204" pitchFamily="34" charset="0"/>
              </a:endParaRPr>
            </a:p>
          </p:txBody>
        </p:sp>
        <p:pic>
          <p:nvPicPr>
            <p:cNvPr id="25" name="Picture 24" descr="A person in a pink shirt&#10;&#10;Description automatically generated">
              <a:extLst>
                <a:ext uri="{FF2B5EF4-FFF2-40B4-BE49-F238E27FC236}">
                  <a16:creationId xmlns:a16="http://schemas.microsoft.com/office/drawing/2014/main" id="{EF2EDF2C-0452-E009-05D7-2DA2901EBAE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52482" y="1332278"/>
              <a:ext cx="1298811" cy="1696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22" name="Group 21">
            <a:extLst>
              <a:ext uri="{FF2B5EF4-FFF2-40B4-BE49-F238E27FC236}">
                <a16:creationId xmlns:a16="http://schemas.microsoft.com/office/drawing/2014/main" id="{C193A06F-8C39-78D1-B64B-0BDF7A60BD79}"/>
              </a:ext>
            </a:extLst>
          </p:cNvPr>
          <p:cNvGrpSpPr/>
          <p:nvPr/>
        </p:nvGrpSpPr>
        <p:grpSpPr>
          <a:xfrm>
            <a:off x="6705521" y="1447800"/>
            <a:ext cx="6934279" cy="1761162"/>
            <a:chOff x="6705521" y="1447800"/>
            <a:chExt cx="6934279" cy="1761162"/>
          </a:xfrm>
        </p:grpSpPr>
        <p:sp>
          <p:nvSpPr>
            <p:cNvPr id="21" name="TextBox 20">
              <a:extLst>
                <a:ext uri="{FF2B5EF4-FFF2-40B4-BE49-F238E27FC236}">
                  <a16:creationId xmlns:a16="http://schemas.microsoft.com/office/drawing/2014/main" id="{1EAECEE4-7BA8-B697-6514-429907F5A776}"/>
                </a:ext>
              </a:extLst>
            </p:cNvPr>
            <p:cNvSpPr txBox="1"/>
            <p:nvPr/>
          </p:nvSpPr>
          <p:spPr>
            <a:xfrm>
              <a:off x="8213806" y="1447800"/>
              <a:ext cx="5425994" cy="1692771"/>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Luis Benitez</a:t>
              </a:r>
            </a:p>
            <a:p>
              <a:pPr lvl="0">
                <a:lnSpc>
                  <a:spcPct val="100000"/>
                </a:lnSpc>
                <a:spcBef>
                  <a:spcPct val="20000"/>
                </a:spcBef>
              </a:pPr>
              <a:r>
                <a:rPr lang="en-US" i="1" dirty="0">
                  <a:latin typeface="Cambria" panose="02040503050406030204" pitchFamily="18" charset="0"/>
                  <a:ea typeface="Cambria" panose="02040503050406030204" pitchFamily="18" charset="0"/>
                </a:rPr>
                <a:t>Branch Manager</a:t>
              </a:r>
            </a:p>
            <a:p>
              <a:pPr lvl="0">
                <a:lnSpc>
                  <a:spcPct val="100000"/>
                </a:lnSpc>
                <a:spcBef>
                  <a:spcPct val="20000"/>
                </a:spcBef>
              </a:pPr>
              <a:r>
                <a:rPr lang="en-US" dirty="0">
                  <a:latin typeface="Cambria" panose="02040503050406030204" pitchFamily="18" charset="0"/>
                  <a:ea typeface="Cambria" panose="02040503050406030204" pitchFamily="18" charset="0"/>
                </a:rPr>
                <a:t>Commute with Enterprise</a:t>
              </a:r>
            </a:p>
            <a:p>
              <a:pPr lvl="0">
                <a:lnSpc>
                  <a:spcPct val="100000"/>
                </a:lnSpc>
                <a:spcBef>
                  <a:spcPct val="20000"/>
                </a:spcBef>
              </a:pPr>
              <a:r>
                <a:rPr lang="en-US" dirty="0">
                  <a:latin typeface="Cambria" panose="02040503050406030204" pitchFamily="18" charset="0"/>
                  <a:ea typeface="Cambria" panose="02040503050406030204" pitchFamily="18" charset="0"/>
                  <a:hlinkClick r:id="rId9"/>
                </a:rPr>
                <a:t>luis.benitez@em.com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ambria" panose="02040503050406030204" pitchFamily="18" charset="0"/>
                <a:ea typeface="Cambria" panose="02040503050406030204" pitchFamily="18" charset="0"/>
              </a:endParaRPr>
            </a:p>
          </p:txBody>
        </p:sp>
        <p:pic>
          <p:nvPicPr>
            <p:cNvPr id="1026" name="Picture 2" descr="Photo Coming Soon!">
              <a:extLst>
                <a:ext uri="{FF2B5EF4-FFF2-40B4-BE49-F238E27FC236}">
                  <a16:creationId xmlns:a16="http://schemas.microsoft.com/office/drawing/2014/main" id="{C9ABFE73-44DF-35E8-28BD-52B5033AD79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05521" y="1489186"/>
              <a:ext cx="1371679" cy="171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82321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5854B-AB9E-95D2-9E7E-27CB4E5B8EB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0C846C7-3A9E-C049-2E75-F4F690BE07D7}"/>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C101B6A7-C3E2-1535-F52D-2A41568DDA5D}"/>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288599BA-28DE-4245-A12B-7FF00B4EA0C6}"/>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C3D06851-04E2-EB8C-44B2-27166218785F}"/>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DE1C96D1-ED4C-A906-7F3B-B62DC84B6DE3}"/>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D4E772D9-E645-A7FA-1173-E08AEEFA16C0}"/>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632D41FB-3296-97B2-D135-612E90C84F20}"/>
              </a:ext>
            </a:extLst>
          </p:cNvPr>
          <p:cNvSpPr txBox="1">
            <a:spLocks noGrp="1"/>
          </p:cNvSpPr>
          <p:nvPr>
            <p:ph type="title"/>
          </p:nvPr>
        </p:nvSpPr>
        <p:spPr>
          <a:xfrm>
            <a:off x="304799" y="239112"/>
            <a:ext cx="7315201" cy="628377"/>
          </a:xfrm>
          <a:prstGeom prst="rect">
            <a:avLst/>
          </a:prstGeom>
        </p:spPr>
        <p:txBody>
          <a:bodyPr vert="horz" wrap="square" lIns="0" tIns="12700" rIns="0" bIns="0" rtlCol="0">
            <a:spAutoFit/>
          </a:bodyPr>
          <a:lstStyle/>
          <a:p>
            <a:pPr marL="12700">
              <a:lnSpc>
                <a:spcPct val="100000"/>
              </a:lnSpc>
              <a:spcBef>
                <a:spcPts val="100"/>
              </a:spcBef>
            </a:pPr>
            <a:r>
              <a:rPr lang="en-US" sz="20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Community Transportation Coordinator (</a:t>
            </a:r>
            <a:r>
              <a:rPr lang="en-US" sz="2000" cap="all" spc="-60" dirty="0" err="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ctc</a:t>
            </a:r>
            <a:r>
              <a:rPr lang="en-US" sz="20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contact information</a:t>
            </a:r>
            <a:endParaRPr sz="20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5BC4CFE8-9D05-5B4A-C7AA-1C5390FB0425}"/>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FE02FF74-989A-2A9D-767E-FD193B07EC7C}"/>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pic>
        <p:nvPicPr>
          <p:cNvPr id="12" name="Picture 11" descr="A person wearing glasses and a tie&#10;&#10;Description automatically generated">
            <a:extLst>
              <a:ext uri="{FF2B5EF4-FFF2-40B4-BE49-F238E27FC236}">
                <a16:creationId xmlns:a16="http://schemas.microsoft.com/office/drawing/2014/main" id="{9E588AA7-6E0C-4D89-0D7E-7FF69D508F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566717"/>
            <a:ext cx="1259082" cy="16968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2" name="TextBox 21">
            <a:extLst>
              <a:ext uri="{FF2B5EF4-FFF2-40B4-BE49-F238E27FC236}">
                <a16:creationId xmlns:a16="http://schemas.microsoft.com/office/drawing/2014/main" id="{A924F6ED-DAE7-1041-A0A3-8BB3F34CBE5E}"/>
              </a:ext>
            </a:extLst>
          </p:cNvPr>
          <p:cNvSpPr txBox="1"/>
          <p:nvPr/>
        </p:nvSpPr>
        <p:spPr>
          <a:xfrm>
            <a:off x="2441811" y="1524000"/>
            <a:ext cx="5425994" cy="2025170"/>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Norm Hickling</a:t>
            </a:r>
          </a:p>
          <a:p>
            <a:pPr lvl="0">
              <a:lnSpc>
                <a:spcPct val="100000"/>
              </a:lnSpc>
              <a:spcBef>
                <a:spcPct val="20000"/>
              </a:spcBef>
            </a:pPr>
            <a:r>
              <a:rPr lang="en-US" i="1" dirty="0">
                <a:latin typeface="Cambria" panose="02040503050406030204" pitchFamily="18" charset="0"/>
                <a:ea typeface="Cambria" panose="02040503050406030204" pitchFamily="18" charset="0"/>
              </a:rPr>
              <a:t>Director</a:t>
            </a:r>
          </a:p>
          <a:p>
            <a:pPr lvl="0">
              <a:lnSpc>
                <a:spcPct val="100000"/>
              </a:lnSpc>
              <a:spcBef>
                <a:spcPct val="20000"/>
              </a:spcBef>
            </a:pPr>
            <a:r>
              <a:rPr lang="en-US" dirty="0">
                <a:latin typeface="Cambria" panose="02040503050406030204" pitchFamily="18" charset="0"/>
                <a:ea typeface="Cambria" panose="02040503050406030204" pitchFamily="18" charset="0"/>
              </a:rPr>
              <a:t>CTC and Mobility Services</a:t>
            </a:r>
          </a:p>
          <a:p>
            <a:pPr lvl="0">
              <a:lnSpc>
                <a:spcPct val="100000"/>
              </a:lnSpc>
              <a:spcBef>
                <a:spcPct val="20000"/>
              </a:spcBef>
            </a:pPr>
            <a:r>
              <a:rPr lang="en-US" dirty="0">
                <a:latin typeface="Cambria" panose="02040503050406030204" pitchFamily="18" charset="0"/>
                <a:ea typeface="Cambria" panose="02040503050406030204" pitchFamily="18" charset="0"/>
              </a:rPr>
              <a:t>LYNX</a:t>
            </a:r>
          </a:p>
          <a:p>
            <a:pPr lvl="0">
              <a:lnSpc>
                <a:spcPct val="100000"/>
              </a:lnSpc>
              <a:spcBef>
                <a:spcPct val="20000"/>
              </a:spcBef>
            </a:pPr>
            <a:r>
              <a:rPr lang="en-US" dirty="0">
                <a:latin typeface="Cambria" panose="02040503050406030204" pitchFamily="18" charset="0"/>
                <a:ea typeface="Cambria" panose="02040503050406030204" pitchFamily="18" charset="0"/>
                <a:hlinkClick r:id="rId4"/>
              </a:rPr>
              <a:t>NHickling@golynx.com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entury Gothic" panose="020B0502020202020204" pitchFamily="34" charset="0"/>
            </a:endParaRPr>
          </a:p>
        </p:txBody>
      </p:sp>
      <p:pic>
        <p:nvPicPr>
          <p:cNvPr id="19" name="Picture 18" descr="A person smiling at camera&#10;&#10;Description automatically generated">
            <a:extLst>
              <a:ext uri="{FF2B5EF4-FFF2-40B4-BE49-F238E27FC236}">
                <a16:creationId xmlns:a16="http://schemas.microsoft.com/office/drawing/2014/main" id="{67454083-0E0B-4D77-DD68-DAA7C6E354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600" y="3622833"/>
            <a:ext cx="1272131" cy="1714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3" name="TextBox 22">
            <a:extLst>
              <a:ext uri="{FF2B5EF4-FFF2-40B4-BE49-F238E27FC236}">
                <a16:creationId xmlns:a16="http://schemas.microsoft.com/office/drawing/2014/main" id="{21767E9F-F865-9662-5A76-F7AE8CED99C1}"/>
              </a:ext>
            </a:extLst>
          </p:cNvPr>
          <p:cNvSpPr txBox="1"/>
          <p:nvPr/>
        </p:nvSpPr>
        <p:spPr>
          <a:xfrm>
            <a:off x="2438400" y="3584984"/>
            <a:ext cx="3587750" cy="1692771"/>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Selita Stubbs</a:t>
            </a:r>
          </a:p>
          <a:p>
            <a:pPr lvl="0">
              <a:lnSpc>
                <a:spcPct val="100000"/>
              </a:lnSpc>
              <a:spcBef>
                <a:spcPct val="20000"/>
              </a:spcBef>
            </a:pPr>
            <a:r>
              <a:rPr lang="en-US" i="1" dirty="0">
                <a:latin typeface="Cambria" panose="02040503050406030204" pitchFamily="18" charset="0"/>
                <a:ea typeface="Cambria" panose="02040503050406030204" pitchFamily="18" charset="0"/>
              </a:rPr>
              <a:t>Senior Manager </a:t>
            </a:r>
            <a:r>
              <a:rPr lang="en-US" dirty="0">
                <a:latin typeface="Cambria" panose="02040503050406030204" pitchFamily="18" charset="0"/>
                <a:ea typeface="Cambria" panose="02040503050406030204" pitchFamily="18" charset="0"/>
              </a:rPr>
              <a:t>Mobility Services </a:t>
            </a:r>
          </a:p>
          <a:p>
            <a:pPr lvl="0">
              <a:lnSpc>
                <a:spcPct val="100000"/>
              </a:lnSpc>
              <a:spcBef>
                <a:spcPct val="20000"/>
              </a:spcBef>
            </a:pPr>
            <a:r>
              <a:rPr lang="en-US" dirty="0">
                <a:latin typeface="Cambria" panose="02040503050406030204" pitchFamily="18" charset="0"/>
                <a:ea typeface="Cambria" panose="02040503050406030204" pitchFamily="18" charset="0"/>
              </a:rPr>
              <a:t>CTC – LYNX</a:t>
            </a:r>
          </a:p>
          <a:p>
            <a:pPr lvl="0">
              <a:lnSpc>
                <a:spcPct val="100000"/>
              </a:lnSpc>
              <a:spcBef>
                <a:spcPct val="20000"/>
              </a:spcBef>
            </a:pPr>
            <a:r>
              <a:rPr lang="en-US" dirty="0">
                <a:latin typeface="Cambria" panose="02040503050406030204" pitchFamily="18" charset="0"/>
                <a:ea typeface="Cambria" panose="02040503050406030204" pitchFamily="18" charset="0"/>
                <a:hlinkClick r:id="rId6"/>
              </a:rPr>
              <a:t>SStubbs@golynx.com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entury Gothic" panose="020B0502020202020204" pitchFamily="34" charset="0"/>
            </a:endParaRPr>
          </a:p>
        </p:txBody>
      </p:sp>
      <p:pic>
        <p:nvPicPr>
          <p:cNvPr id="21" name="Picture 20" descr="A person wearing glasses and smiling&#10;&#10;Description automatically generated">
            <a:extLst>
              <a:ext uri="{FF2B5EF4-FFF2-40B4-BE49-F238E27FC236}">
                <a16:creationId xmlns:a16="http://schemas.microsoft.com/office/drawing/2014/main" id="{1507A639-CA8C-3DB8-54B3-4DA827571B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32318" y="1562255"/>
            <a:ext cx="1259082" cy="1714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Picture 23" descr="A person smiling at the camera&#10;&#10;Description automatically generated">
            <a:extLst>
              <a:ext uri="{FF2B5EF4-FFF2-40B4-BE49-F238E27FC236}">
                <a16:creationId xmlns:a16="http://schemas.microsoft.com/office/drawing/2014/main" id="{E59171F5-C7F0-2497-D879-A23A34ADCF7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26521" y="3629803"/>
            <a:ext cx="1264879" cy="17041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 name="TextBox 24">
            <a:extLst>
              <a:ext uri="{FF2B5EF4-FFF2-40B4-BE49-F238E27FC236}">
                <a16:creationId xmlns:a16="http://schemas.microsoft.com/office/drawing/2014/main" id="{A56BEDD6-7552-8064-DF83-3B532B891B5D}"/>
              </a:ext>
            </a:extLst>
          </p:cNvPr>
          <p:cNvSpPr txBox="1"/>
          <p:nvPr/>
        </p:nvSpPr>
        <p:spPr>
          <a:xfrm>
            <a:off x="7543800" y="1540538"/>
            <a:ext cx="4014512" cy="1674305"/>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Maria Numpe</a:t>
            </a:r>
          </a:p>
          <a:p>
            <a:pPr lvl="0">
              <a:lnSpc>
                <a:spcPct val="100000"/>
              </a:lnSpc>
              <a:spcBef>
                <a:spcPct val="20000"/>
              </a:spcBef>
            </a:pPr>
            <a:r>
              <a:rPr lang="en-US" i="1" dirty="0">
                <a:latin typeface="Cambria" panose="02040503050406030204" pitchFamily="18" charset="0"/>
                <a:ea typeface="Cambria" panose="02040503050406030204" pitchFamily="18" charset="0"/>
              </a:rPr>
              <a:t>Paratransit Eligibility and Compliance Reporting Supervisor</a:t>
            </a:r>
          </a:p>
          <a:p>
            <a:pPr lvl="0">
              <a:lnSpc>
                <a:spcPct val="100000"/>
              </a:lnSpc>
              <a:spcBef>
                <a:spcPct val="20000"/>
              </a:spcBef>
            </a:pPr>
            <a:r>
              <a:rPr lang="en-US" dirty="0">
                <a:latin typeface="Cambria" panose="02040503050406030204" pitchFamily="18" charset="0"/>
                <a:ea typeface="Cambria" panose="02040503050406030204" pitchFamily="18" charset="0"/>
              </a:rPr>
              <a:t>CTC – LYNX</a:t>
            </a:r>
          </a:p>
          <a:p>
            <a:pPr>
              <a:spcBef>
                <a:spcPct val="20000"/>
              </a:spcBef>
            </a:pPr>
            <a:r>
              <a:rPr lang="en-US" dirty="0">
                <a:latin typeface="Cambria" panose="02040503050406030204" pitchFamily="18" charset="0"/>
                <a:ea typeface="Cambria" panose="02040503050406030204" pitchFamily="18" charset="0"/>
                <a:hlinkClick r:id="rId9"/>
              </a:rPr>
              <a:t>MNumpe@golynx.com</a:t>
            </a:r>
            <a:endParaRPr lang="en-US" dirty="0">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AEEA3AD0-2925-FBDC-C5CA-662380ED38F5}"/>
              </a:ext>
            </a:extLst>
          </p:cNvPr>
          <p:cNvSpPr txBox="1"/>
          <p:nvPr/>
        </p:nvSpPr>
        <p:spPr>
          <a:xfrm>
            <a:off x="7569100" y="3623084"/>
            <a:ext cx="3403700" cy="1729704"/>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Ketty Salam</a:t>
            </a:r>
          </a:p>
          <a:p>
            <a:pPr lvl="0">
              <a:lnSpc>
                <a:spcPct val="100000"/>
              </a:lnSpc>
              <a:spcBef>
                <a:spcPct val="20000"/>
              </a:spcBef>
            </a:pPr>
            <a:r>
              <a:rPr lang="en-US" i="1" dirty="0">
                <a:latin typeface="Cambria" panose="02040503050406030204" pitchFamily="18" charset="0"/>
                <a:ea typeface="Cambria" panose="02040503050406030204" pitchFamily="18" charset="0"/>
              </a:rPr>
              <a:t>Compliance Support Coordinator</a:t>
            </a:r>
            <a:r>
              <a:rPr lang="en-US" dirty="0">
                <a:latin typeface="Cambria" panose="02040503050406030204" pitchFamily="18" charset="0"/>
                <a:ea typeface="Cambria" panose="02040503050406030204" pitchFamily="18" charset="0"/>
              </a:rPr>
              <a:t> </a:t>
            </a:r>
          </a:p>
          <a:p>
            <a:pPr lvl="0">
              <a:lnSpc>
                <a:spcPct val="100000"/>
              </a:lnSpc>
              <a:spcBef>
                <a:spcPct val="20000"/>
              </a:spcBef>
            </a:pPr>
            <a:r>
              <a:rPr lang="en-US" dirty="0">
                <a:latin typeface="Cambria" panose="02040503050406030204" pitchFamily="18" charset="0"/>
                <a:ea typeface="Cambria" panose="02040503050406030204" pitchFamily="18" charset="0"/>
              </a:rPr>
              <a:t>CTC – LYNX</a:t>
            </a:r>
          </a:p>
          <a:p>
            <a:pPr>
              <a:spcBef>
                <a:spcPct val="20000"/>
              </a:spcBef>
            </a:pPr>
            <a:r>
              <a:rPr lang="en-US" dirty="0">
                <a:latin typeface="Cambria" panose="02040503050406030204" pitchFamily="18" charset="0"/>
                <a:ea typeface="Cambria" panose="02040503050406030204" pitchFamily="18" charset="0"/>
                <a:hlinkClick r:id="rId10"/>
              </a:rPr>
              <a:t>KS</a:t>
            </a:r>
            <a:r>
              <a:rPr lang="en-US" sz="1800" dirty="0">
                <a:latin typeface="Cambria" panose="02040503050406030204" pitchFamily="18" charset="0"/>
                <a:ea typeface="Cambria" panose="02040503050406030204" pitchFamily="18" charset="0"/>
                <a:hlinkClick r:id="rId10"/>
              </a:rPr>
              <a:t>alam@golynx.com</a:t>
            </a:r>
            <a:r>
              <a:rPr lang="en-US" sz="1800" dirty="0">
                <a:latin typeface="Cambria" panose="02040503050406030204" pitchFamily="18" charset="0"/>
                <a:ea typeface="Cambria" panose="02040503050406030204" pitchFamily="18" charset="0"/>
              </a:rPr>
              <a:t> </a:t>
            </a:r>
          </a:p>
          <a:p>
            <a:pPr lvl="0">
              <a:lnSpc>
                <a:spcPct val="100000"/>
              </a:lnSpc>
              <a:spcBef>
                <a:spcPct val="20000"/>
              </a:spcBef>
            </a:pPr>
            <a:endParaRPr lang="en-US" dirty="0">
              <a:latin typeface="Century Gothic" panose="020B0502020202020204" pitchFamily="34" charset="0"/>
            </a:endParaRPr>
          </a:p>
        </p:txBody>
      </p:sp>
      <p:pic>
        <p:nvPicPr>
          <p:cNvPr id="28" name="Graphic 27" descr="Boardroom">
            <a:extLst>
              <a:ext uri="{FF2B5EF4-FFF2-40B4-BE49-F238E27FC236}">
                <a16:creationId xmlns:a16="http://schemas.microsoft.com/office/drawing/2014/main" id="{1C08011A-8D32-603E-E949-DBA479A65C6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206750" y="4938982"/>
            <a:ext cx="1125769" cy="1125769"/>
          </a:xfrm>
          <a:prstGeom prst="rect">
            <a:avLst/>
          </a:prstGeom>
        </p:spPr>
      </p:pic>
    </p:spTree>
    <p:extLst>
      <p:ext uri="{BB962C8B-B14F-4D97-AF65-F5344CB8AC3E}">
        <p14:creationId xmlns:p14="http://schemas.microsoft.com/office/powerpoint/2010/main" val="493371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a:grpSpLocks noChangeAspect="1"/>
          </p:cNvGrpSpPr>
          <p:nvPr/>
        </p:nvGrpSpPr>
        <p:grpSpPr>
          <a:xfrm>
            <a:off x="0" y="0"/>
            <a:ext cx="12192000" cy="6858000"/>
            <a:chOff x="0" y="0"/>
            <a:chExt cx="12192000" cy="6858000"/>
          </a:xfrm>
        </p:grpSpPr>
        <p:sp>
          <p:nvSpPr>
            <p:cNvPr id="3" name="object 3"/>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PROGRAM </a:t>
            </a:r>
            <a:r>
              <a:rPr lang="en-US" sz="24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OVERVIEW</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pic>
        <p:nvPicPr>
          <p:cNvPr id="10" name="Picture 9">
            <a:extLst>
              <a:ext uri="{FF2B5EF4-FFF2-40B4-BE49-F238E27FC236}">
                <a16:creationId xmlns:a16="http://schemas.microsoft.com/office/drawing/2014/main" id="{E0DD65B9-3234-267E-71B4-69B5F0BBA778}"/>
              </a:ext>
            </a:extLst>
          </p:cNvPr>
          <p:cNvPicPr>
            <a:picLocks noChangeAspect="1"/>
          </p:cNvPicPr>
          <p:nvPr/>
        </p:nvPicPr>
        <p:blipFill>
          <a:blip r:embed="rId3"/>
          <a:stretch>
            <a:fillRect/>
          </a:stretch>
        </p:blipFill>
        <p:spPr>
          <a:xfrm>
            <a:off x="9144000" y="1322894"/>
            <a:ext cx="2286000" cy="4168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object 4">
            <a:extLst>
              <a:ext uri="{FF2B5EF4-FFF2-40B4-BE49-F238E27FC236}">
                <a16:creationId xmlns:a16="http://schemas.microsoft.com/office/drawing/2014/main" id="{4432C975-31C0-4D7E-042D-90C25320A92D}"/>
              </a:ext>
            </a:extLst>
          </p:cNvPr>
          <p:cNvGraphicFramePr/>
          <p:nvPr>
            <p:extLst>
              <p:ext uri="{D42A27DB-BD31-4B8C-83A1-F6EECF244321}">
                <p14:modId xmlns:p14="http://schemas.microsoft.com/office/powerpoint/2010/main" val="2406207312"/>
              </p:ext>
            </p:extLst>
          </p:nvPr>
        </p:nvGraphicFramePr>
        <p:xfrm>
          <a:off x="1066800" y="1325274"/>
          <a:ext cx="7696200" cy="40974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DDB4-BD4B-20DC-D832-FDD7A3D88BB9}"/>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AB001CDA-7ACC-A515-E040-EBA183B41D8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5959DDF-9946-F13B-8B13-AB25B5DEF227}"/>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47D4F2DC-428C-6B7A-69F7-A96ADA20337D}"/>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049CBF6F-9E88-B2CF-933F-44A0384FB3B0}"/>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B714DF54-8F0D-7766-47AD-B56C5F8EA734}"/>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B61CCD75-32E8-9102-8CD2-B2D60A08179B}"/>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F408646F-20D8-9AB8-E104-BCC0C93073E1}"/>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Program Overview</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81764166-F93E-CD17-A6C9-B9FE52606457}"/>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F8146A7C-4EC8-9ACB-93EA-6014B606FFF5}"/>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pic>
        <p:nvPicPr>
          <p:cNvPr id="15" name="Picture 14">
            <a:hlinkClick r:id="rId3"/>
            <a:extLst>
              <a:ext uri="{FF2B5EF4-FFF2-40B4-BE49-F238E27FC236}">
                <a16:creationId xmlns:a16="http://schemas.microsoft.com/office/drawing/2014/main" id="{D2D3C90E-ADB6-F069-3841-5AFF8A1117D2}"/>
              </a:ext>
            </a:extLst>
          </p:cNvPr>
          <p:cNvPicPr>
            <a:picLocks noChangeAspect="1"/>
          </p:cNvPicPr>
          <p:nvPr/>
        </p:nvPicPr>
        <p:blipFill>
          <a:blip r:embed="rId4"/>
          <a:stretch>
            <a:fillRect/>
          </a:stretch>
        </p:blipFill>
        <p:spPr>
          <a:xfrm>
            <a:off x="990600" y="1075653"/>
            <a:ext cx="10515600" cy="5206141"/>
          </a:xfrm>
          <a:prstGeom prst="rect">
            <a:avLst/>
          </a:prstGeom>
        </p:spPr>
      </p:pic>
    </p:spTree>
    <p:extLst>
      <p:ext uri="{BB962C8B-B14F-4D97-AF65-F5344CB8AC3E}">
        <p14:creationId xmlns:p14="http://schemas.microsoft.com/office/powerpoint/2010/main" val="6784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22E08D-0693-F6DF-9A6B-9ABF183393B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95451FC-1552-A610-8840-5622B90F117E}"/>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01881CA8-EB45-C035-5919-1D98CFB2F56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84A298C3-C203-39EF-3908-0C7667839172}"/>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27735C58-00F5-C391-3247-F8E130440B54}"/>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74C00603-AEA5-AAFF-C9C3-9904C875E98B}"/>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6BBB0224-1E45-583F-5D94-31E8F9DC0E8B}"/>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DED64FCE-6C4F-2D04-FDBB-81D80EA6C41F}"/>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SECTION 5310 FUNDING</a:t>
            </a:r>
          </a:p>
        </p:txBody>
      </p:sp>
      <p:sp>
        <p:nvSpPr>
          <p:cNvPr id="9" name="object 9">
            <a:extLst>
              <a:ext uri="{FF2B5EF4-FFF2-40B4-BE49-F238E27FC236}">
                <a16:creationId xmlns:a16="http://schemas.microsoft.com/office/drawing/2014/main" id="{00C97A76-64DC-47CE-B3C3-EFAF586EB504}"/>
              </a:ext>
            </a:extLst>
          </p:cNvPr>
          <p:cNvSpPr>
            <a:spLocks noChangeAspect="1"/>
          </p:cNvSpPr>
          <p:nvPr/>
        </p:nvSpPr>
        <p:spPr>
          <a:xfrm>
            <a:off x="10979712" y="6452700"/>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0B8BF559-EC14-03A6-7A88-AE4D930B1DE6}"/>
              </a:ext>
            </a:extLst>
          </p:cNvPr>
          <p:cNvSpPr txBox="1">
            <a:spLocks noGrp="1"/>
          </p:cNvSpPr>
          <p:nvPr>
            <p:ph type="ftr" sz="quarter" idx="5"/>
          </p:nvPr>
        </p:nvSpPr>
        <p:spPr>
          <a:xfrm>
            <a:off x="212699" y="6493668"/>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cxnSp>
        <p:nvCxnSpPr>
          <p:cNvPr id="13" name="Straight Connector 12">
            <a:extLst>
              <a:ext uri="{FF2B5EF4-FFF2-40B4-BE49-F238E27FC236}">
                <a16:creationId xmlns:a16="http://schemas.microsoft.com/office/drawing/2014/main" id="{F6792C64-463A-17FE-2F9B-37CE1119A178}"/>
              </a:ext>
            </a:extLst>
          </p:cNvPr>
          <p:cNvCxnSpPr/>
          <p:nvPr/>
        </p:nvCxnSpPr>
        <p:spPr>
          <a:xfrm>
            <a:off x="3855142" y="2577908"/>
            <a:ext cx="677825" cy="925033"/>
          </a:xfrm>
          <a:prstGeom prst="line">
            <a:avLst/>
          </a:prstGeom>
          <a:noFill/>
          <a:ln w="28575" cap="flat" cmpd="sng" algn="ctr">
            <a:solidFill>
              <a:srgbClr val="5B9BD5"/>
            </a:solidFill>
            <a:prstDash val="solid"/>
            <a:miter lim="800000"/>
          </a:ln>
          <a:effectLst/>
        </p:spPr>
      </p:cxnSp>
      <p:cxnSp>
        <p:nvCxnSpPr>
          <p:cNvPr id="14" name="Straight Connector 13">
            <a:extLst>
              <a:ext uri="{FF2B5EF4-FFF2-40B4-BE49-F238E27FC236}">
                <a16:creationId xmlns:a16="http://schemas.microsoft.com/office/drawing/2014/main" id="{BE5B8CCB-7316-A01C-8027-E74464A072A7}"/>
              </a:ext>
            </a:extLst>
          </p:cNvPr>
          <p:cNvCxnSpPr>
            <a:cxnSpLocks/>
            <a:stCxn id="15" idx="3"/>
            <a:endCxn id="17" idx="0"/>
          </p:cNvCxnSpPr>
          <p:nvPr/>
        </p:nvCxnSpPr>
        <p:spPr>
          <a:xfrm flipH="1">
            <a:off x="2604061" y="2727321"/>
            <a:ext cx="295283" cy="629748"/>
          </a:xfrm>
          <a:prstGeom prst="line">
            <a:avLst/>
          </a:prstGeom>
          <a:noFill/>
          <a:ln w="28575" cap="flat" cmpd="sng" algn="ctr">
            <a:solidFill>
              <a:srgbClr val="5B9BD5"/>
            </a:solidFill>
            <a:prstDash val="solid"/>
            <a:miter lim="800000"/>
          </a:ln>
          <a:effectLst/>
        </p:spPr>
      </p:cxnSp>
      <p:sp>
        <p:nvSpPr>
          <p:cNvPr id="15" name="Oval 14">
            <a:extLst>
              <a:ext uri="{FF2B5EF4-FFF2-40B4-BE49-F238E27FC236}">
                <a16:creationId xmlns:a16="http://schemas.microsoft.com/office/drawing/2014/main" id="{315F11D4-C383-36F2-4803-DDB1FDCACC12}"/>
              </a:ext>
            </a:extLst>
          </p:cNvPr>
          <p:cNvSpPr/>
          <p:nvPr/>
        </p:nvSpPr>
        <p:spPr>
          <a:xfrm>
            <a:off x="2682901" y="1449301"/>
            <a:ext cx="1477964" cy="1497293"/>
          </a:xfrm>
          <a:prstGeom prst="ellipse">
            <a:avLst/>
          </a:prstGeom>
          <a:solidFill>
            <a:srgbClr val="69D2E7"/>
          </a:solidFill>
          <a:ln w="12700" cap="flat" cmpd="sng" algn="ctr">
            <a:noFill/>
            <a:prstDash val="solid"/>
            <a:miter lim="800000"/>
          </a:ln>
          <a:effectLst/>
          <a:scene3d>
            <a:camera prst="orthographicFront"/>
            <a:lightRig rig="flat" dir="t"/>
          </a:scene3d>
          <a:sp3d prstMaterial="plastic">
            <a:bevelT w="120650" h="88900"/>
            <a:bevelB w="88900" h="31750" prst="angle"/>
          </a:sp3d>
        </p:spPr>
        <p:txBody>
          <a:bodyPr rtlCol="0" anchor="ctr"/>
          <a:lstStyle/>
          <a:p>
            <a:pPr algn="ctr" defTabSz="685800">
              <a:defRPr/>
            </a:pPr>
            <a:endParaRPr lang="en-US" sz="1350" kern="0" dirty="0">
              <a:solidFill>
                <a:prstClr val="white"/>
              </a:solidFill>
              <a:latin typeface="Calibri" panose="020F0502020204030204"/>
            </a:endParaRPr>
          </a:p>
        </p:txBody>
      </p:sp>
      <p:sp>
        <p:nvSpPr>
          <p:cNvPr id="16" name="TextBox 15">
            <a:extLst>
              <a:ext uri="{FF2B5EF4-FFF2-40B4-BE49-F238E27FC236}">
                <a16:creationId xmlns:a16="http://schemas.microsoft.com/office/drawing/2014/main" id="{F533260C-AF2D-5A26-4F4E-E7531D8FAECB}"/>
              </a:ext>
            </a:extLst>
          </p:cNvPr>
          <p:cNvSpPr txBox="1"/>
          <p:nvPr/>
        </p:nvSpPr>
        <p:spPr>
          <a:xfrm>
            <a:off x="2759101" y="1816241"/>
            <a:ext cx="1344168" cy="707886"/>
          </a:xfrm>
          <a:prstGeom prst="rect">
            <a:avLst/>
          </a:prstGeom>
          <a:noFill/>
        </p:spPr>
        <p:txBody>
          <a:bodyPr wrap="square" rtlCol="0">
            <a:spAutoFit/>
          </a:bodyPr>
          <a:lstStyle/>
          <a:p>
            <a:pPr algn="ctr"/>
            <a:r>
              <a:rPr lang="en-US" sz="4000" b="1" dirty="0">
                <a:solidFill>
                  <a:prstClr val="white"/>
                </a:solidFill>
                <a:effectLst>
                  <a:outerShdw blurRad="38100" dist="38100" dir="2700000" algn="tl">
                    <a:srgbClr val="000000">
                      <a:alpha val="43137"/>
                    </a:srgbClr>
                  </a:outerShdw>
                </a:effectLst>
                <a:latin typeface="Tw Cen MT" panose="020B0602020104020603" pitchFamily="34" charset="0"/>
              </a:rPr>
              <a:t>FTA</a:t>
            </a:r>
            <a:endParaRPr lang="en-US" sz="3600" b="1" dirty="0">
              <a:solidFill>
                <a:prstClr val="white"/>
              </a:solidFill>
              <a:effectLst>
                <a:outerShdw blurRad="38100" dist="38100" dir="2700000" algn="tl">
                  <a:srgbClr val="000000">
                    <a:alpha val="43137"/>
                  </a:srgbClr>
                </a:outerShdw>
              </a:effectLst>
              <a:latin typeface="Tw Cen MT" panose="020B0602020104020603" pitchFamily="34" charset="0"/>
            </a:endParaRPr>
          </a:p>
        </p:txBody>
      </p:sp>
      <p:sp>
        <p:nvSpPr>
          <p:cNvPr id="17" name="Oval 16">
            <a:extLst>
              <a:ext uri="{FF2B5EF4-FFF2-40B4-BE49-F238E27FC236}">
                <a16:creationId xmlns:a16="http://schemas.microsoft.com/office/drawing/2014/main" id="{CDD80A82-8834-A86B-6DA6-818905A5EB59}"/>
              </a:ext>
            </a:extLst>
          </p:cNvPr>
          <p:cNvSpPr/>
          <p:nvPr/>
        </p:nvSpPr>
        <p:spPr>
          <a:xfrm>
            <a:off x="1931977" y="3357069"/>
            <a:ext cx="1344168" cy="1344168"/>
          </a:xfrm>
          <a:prstGeom prst="ellipse">
            <a:avLst/>
          </a:prstGeom>
          <a:solidFill>
            <a:schemeClr val="accent5">
              <a:lumMod val="75000"/>
            </a:schemeClr>
          </a:solidFill>
          <a:ln w="12700" cap="flat" cmpd="sng" algn="ctr">
            <a:noFill/>
            <a:prstDash val="solid"/>
            <a:miter lim="800000"/>
          </a:ln>
          <a:effectLst/>
          <a:scene3d>
            <a:camera prst="orthographicFront"/>
            <a:lightRig rig="flat" dir="t"/>
          </a:scene3d>
          <a:sp3d prstMaterial="plastic">
            <a:bevelT w="120650" h="88900"/>
            <a:bevelB w="88900" h="31750" prst="angle"/>
          </a:sp3d>
        </p:spPr>
        <p:txBody>
          <a:bodyPr rtlCol="0" anchor="ctr"/>
          <a:lstStyle/>
          <a:p>
            <a:pPr algn="ctr" defTabSz="685800">
              <a:defRPr/>
            </a:pPr>
            <a:endParaRPr lang="en-US" sz="1350" kern="0" dirty="0">
              <a:solidFill>
                <a:prstClr val="white"/>
              </a:solidFill>
              <a:latin typeface="Calibri" panose="020F0502020204030204"/>
            </a:endParaRPr>
          </a:p>
        </p:txBody>
      </p:sp>
      <p:sp>
        <p:nvSpPr>
          <p:cNvPr id="18" name="TextBox 17">
            <a:extLst>
              <a:ext uri="{FF2B5EF4-FFF2-40B4-BE49-F238E27FC236}">
                <a16:creationId xmlns:a16="http://schemas.microsoft.com/office/drawing/2014/main" id="{4267B9E8-F193-6723-A500-E9FB21EA6774}"/>
              </a:ext>
            </a:extLst>
          </p:cNvPr>
          <p:cNvSpPr txBox="1"/>
          <p:nvPr/>
        </p:nvSpPr>
        <p:spPr>
          <a:xfrm>
            <a:off x="1931977" y="3767543"/>
            <a:ext cx="1344168" cy="523220"/>
          </a:xfrm>
          <a:prstGeom prst="rect">
            <a:avLst/>
          </a:prstGeom>
          <a:noFill/>
        </p:spPr>
        <p:txBody>
          <a:bodyPr wrap="square" rtlCol="0">
            <a:spAutoFit/>
          </a:bodyPr>
          <a:lstStyle/>
          <a:p>
            <a:pPr algn="ctr"/>
            <a:r>
              <a:rPr lang="en-US" sz="2800" b="1" dirty="0">
                <a:solidFill>
                  <a:prstClr val="white"/>
                </a:solidFill>
                <a:latin typeface="Tw Cen MT" panose="020B0602020104020603" pitchFamily="34" charset="0"/>
              </a:rPr>
              <a:t>FDOT</a:t>
            </a:r>
          </a:p>
        </p:txBody>
      </p:sp>
      <p:graphicFrame>
        <p:nvGraphicFramePr>
          <p:cNvPr id="19" name="Diagram 18">
            <a:extLst>
              <a:ext uri="{FF2B5EF4-FFF2-40B4-BE49-F238E27FC236}">
                <a16:creationId xmlns:a16="http://schemas.microsoft.com/office/drawing/2014/main" id="{589EB42B-2C32-2E4A-6229-2722BDABE93A}"/>
              </a:ext>
            </a:extLst>
          </p:cNvPr>
          <p:cNvGraphicFramePr/>
          <p:nvPr>
            <p:extLst>
              <p:ext uri="{D42A27DB-BD31-4B8C-83A1-F6EECF244321}">
                <p14:modId xmlns:p14="http://schemas.microsoft.com/office/powerpoint/2010/main" val="179485254"/>
              </p:ext>
            </p:extLst>
          </p:nvPr>
        </p:nvGraphicFramePr>
        <p:xfrm>
          <a:off x="2073301" y="-76200"/>
          <a:ext cx="8221625" cy="48863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0E254A6A-6EEE-4DF8-E4D9-4D21A6960DAD}"/>
              </a:ext>
            </a:extLst>
          </p:cNvPr>
          <p:cNvSpPr txBox="1"/>
          <p:nvPr/>
        </p:nvSpPr>
        <p:spPr>
          <a:xfrm>
            <a:off x="3339002" y="4733927"/>
            <a:ext cx="2071198" cy="923330"/>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Direct </a:t>
            </a:r>
          </a:p>
          <a:p>
            <a:pPr algn="ctr"/>
            <a:r>
              <a:rPr lang="en-US" dirty="0">
                <a:latin typeface="Cambria" panose="02040503050406030204" pitchFamily="18" charset="0"/>
                <a:ea typeface="Cambria" panose="02040503050406030204" pitchFamily="18" charset="0"/>
              </a:rPr>
              <a:t>Recipient</a:t>
            </a:r>
          </a:p>
          <a:p>
            <a:pPr algn="ctr"/>
            <a:r>
              <a:rPr lang="en-US" dirty="0">
                <a:latin typeface="Cambria" panose="02040503050406030204" pitchFamily="18" charset="0"/>
                <a:ea typeface="Cambria" panose="02040503050406030204" pitchFamily="18" charset="0"/>
              </a:rPr>
              <a:t>(Urban areas)</a:t>
            </a:r>
          </a:p>
        </p:txBody>
      </p:sp>
      <p:sp>
        <p:nvSpPr>
          <p:cNvPr id="22" name="TextBox 21">
            <a:extLst>
              <a:ext uri="{FF2B5EF4-FFF2-40B4-BE49-F238E27FC236}">
                <a16:creationId xmlns:a16="http://schemas.microsoft.com/office/drawing/2014/main" id="{277BE2AC-3E8C-BA94-9555-B102D5686147}"/>
              </a:ext>
            </a:extLst>
          </p:cNvPr>
          <p:cNvSpPr txBox="1"/>
          <p:nvPr/>
        </p:nvSpPr>
        <p:spPr>
          <a:xfrm>
            <a:off x="1831522" y="4733927"/>
            <a:ext cx="1597478" cy="923330"/>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Direct </a:t>
            </a:r>
          </a:p>
          <a:p>
            <a:pPr algn="ctr"/>
            <a:r>
              <a:rPr lang="en-US" dirty="0">
                <a:latin typeface="Cambria" panose="02040503050406030204" pitchFamily="18" charset="0"/>
                <a:ea typeface="Cambria" panose="02040503050406030204" pitchFamily="18" charset="0"/>
              </a:rPr>
              <a:t>Recipient</a:t>
            </a:r>
          </a:p>
          <a:p>
            <a:pPr algn="ctr"/>
            <a:r>
              <a:rPr lang="en-US" dirty="0">
                <a:latin typeface="Cambria" panose="02040503050406030204" pitchFamily="18" charset="0"/>
                <a:ea typeface="Cambria" panose="02040503050406030204" pitchFamily="18" charset="0"/>
              </a:rPr>
              <a:t>(Rural areas)</a:t>
            </a:r>
          </a:p>
        </p:txBody>
      </p:sp>
      <p:sp>
        <p:nvSpPr>
          <p:cNvPr id="23" name="Content Placeholder 2">
            <a:extLst>
              <a:ext uri="{FF2B5EF4-FFF2-40B4-BE49-F238E27FC236}">
                <a16:creationId xmlns:a16="http://schemas.microsoft.com/office/drawing/2014/main" id="{C71297A9-DB16-41DB-9BF1-464116A3811C}"/>
              </a:ext>
            </a:extLst>
          </p:cNvPr>
          <p:cNvSpPr txBox="1">
            <a:spLocks/>
          </p:cNvSpPr>
          <p:nvPr/>
        </p:nvSpPr>
        <p:spPr>
          <a:xfrm>
            <a:off x="6315075" y="5175077"/>
            <a:ext cx="5486401" cy="990497"/>
          </a:xfrm>
          <a:prstGeom prst="rect">
            <a:avLst/>
          </a:prstGeom>
        </p:spPr>
        <p:txBody>
          <a:bodyPr wrap="square" lIns="0" tIns="0" rIns="0" bIns="0">
            <a:normAutofit/>
          </a:bodyPr>
          <a:lstStyle>
            <a:lvl1pPr marL="0" eaLnBrk="1" hangingPunct="1">
              <a:defRPr b="0" i="0">
                <a:solidFill>
                  <a:schemeClr val="tx1"/>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gn="r"/>
            <a:r>
              <a:rPr lang="en-US" sz="2000" i="1" kern="0" dirty="0">
                <a:latin typeface="Cambria" panose="02040503050406030204" pitchFamily="18" charset="0"/>
                <a:ea typeface="Cambria" panose="02040503050406030204" pitchFamily="18" charset="0"/>
              </a:rPr>
              <a:t>This program is funded in part by the Federal Transit Administration (FTA) as authorized under 49 U.S.C. 5310 (CFDA 20.521). </a:t>
            </a:r>
          </a:p>
          <a:p>
            <a:endParaRPr lang="en-US" sz="1100" b="1" kern="0" dirty="0">
              <a:latin typeface="Century Gothic" panose="020B0502020202020204" pitchFamily="34" charset="0"/>
              <a:ea typeface="Cambria" panose="02040503050406030204" pitchFamily="18" charset="0"/>
            </a:endParaRPr>
          </a:p>
        </p:txBody>
      </p:sp>
    </p:spTree>
    <p:extLst>
      <p:ext uri="{BB962C8B-B14F-4D97-AF65-F5344CB8AC3E}">
        <p14:creationId xmlns:p14="http://schemas.microsoft.com/office/powerpoint/2010/main" val="3966555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E08D-0693-F6DF-9A6B-9ABF183393B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95451FC-1552-A610-8840-5622B90F117E}"/>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01881CA8-EB45-C035-5919-1D98CFB2F56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84A298C3-C203-39EF-3908-0C7667839172}"/>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27735C58-00F5-C391-3247-F8E130440B54}"/>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74C00603-AEA5-AAFF-C9C3-9904C875E98B}"/>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6BBB0224-1E45-583F-5D94-31E8F9DC0E8B}"/>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DED64FCE-6C4F-2D04-FDBB-81D80EA6C41F}"/>
              </a:ext>
            </a:extLst>
          </p:cNvPr>
          <p:cNvSpPr txBox="1">
            <a:spLocks noGrp="1"/>
          </p:cNvSpPr>
          <p:nvPr>
            <p:ph type="title"/>
          </p:nvPr>
        </p:nvSpPr>
        <p:spPr>
          <a:xfrm>
            <a:off x="304799" y="228600"/>
            <a:ext cx="7696201" cy="628377"/>
          </a:xfrm>
          <a:prstGeom prst="rect">
            <a:avLst/>
          </a:prstGeom>
        </p:spPr>
        <p:txBody>
          <a:bodyPr vert="horz" wrap="square" lIns="0" tIns="12700" rIns="0" bIns="0" rtlCol="0">
            <a:spAutoFit/>
          </a:bodyPr>
          <a:lstStyle/>
          <a:p>
            <a:pPr marL="12700">
              <a:lnSpc>
                <a:spcPct val="100000"/>
              </a:lnSpc>
              <a:spcBef>
                <a:spcPts val="100"/>
              </a:spcBef>
            </a:pPr>
            <a:r>
              <a:rPr lang="en-US" sz="20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Requirement: Transportation Disadvantaged</a:t>
            </a:r>
            <a:br>
              <a:rPr lang="en-US" sz="20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n-US" sz="20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coordination contract</a:t>
            </a:r>
          </a:p>
        </p:txBody>
      </p:sp>
      <p:sp>
        <p:nvSpPr>
          <p:cNvPr id="9" name="object 9">
            <a:extLst>
              <a:ext uri="{FF2B5EF4-FFF2-40B4-BE49-F238E27FC236}">
                <a16:creationId xmlns:a16="http://schemas.microsoft.com/office/drawing/2014/main" id="{00C97A76-64DC-47CE-B3C3-EFAF586EB504}"/>
              </a:ext>
            </a:extLst>
          </p:cNvPr>
          <p:cNvSpPr>
            <a:spLocks noChangeAspect="1"/>
          </p:cNvSpPr>
          <p:nvPr/>
        </p:nvSpPr>
        <p:spPr>
          <a:xfrm>
            <a:off x="10979712" y="6452700"/>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0B8BF559-EC14-03A6-7A88-AE4D930B1DE6}"/>
              </a:ext>
            </a:extLst>
          </p:cNvPr>
          <p:cNvSpPr txBox="1">
            <a:spLocks noGrp="1"/>
          </p:cNvSpPr>
          <p:nvPr>
            <p:ph type="ftr" sz="quarter" idx="5"/>
          </p:nvPr>
        </p:nvSpPr>
        <p:spPr>
          <a:xfrm>
            <a:off x="212699" y="6493668"/>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10" name="TextBox 9">
            <a:extLst>
              <a:ext uri="{FF2B5EF4-FFF2-40B4-BE49-F238E27FC236}">
                <a16:creationId xmlns:a16="http://schemas.microsoft.com/office/drawing/2014/main" id="{C551FEA3-6B9B-1F94-D5D6-1FC1A24C1597}"/>
              </a:ext>
            </a:extLst>
          </p:cNvPr>
          <p:cNvSpPr txBox="1"/>
          <p:nvPr/>
        </p:nvSpPr>
        <p:spPr>
          <a:xfrm>
            <a:off x="380999" y="1042019"/>
            <a:ext cx="11483268" cy="440120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indent="0">
              <a:lnSpc>
                <a:spcPct val="150000"/>
              </a:lnSpc>
              <a:buNone/>
            </a:pPr>
            <a:r>
              <a:rPr lang="en-US" sz="24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Agencies soliciting federal award funds must: </a:t>
            </a:r>
          </a:p>
          <a:p>
            <a:pPr marL="800100" lvl="1" indent="-342900">
              <a:buBlip>
                <a:blip r:embed="rId3"/>
              </a:buBlip>
            </a:pPr>
            <a:r>
              <a:rPr lang="en-US" sz="2400" dirty="0">
                <a:latin typeface="Cambria" panose="02040503050406030204" pitchFamily="18" charset="0"/>
                <a:ea typeface="Cambria" panose="02040503050406030204" pitchFamily="18" charset="0"/>
              </a:rPr>
              <a:t>Maintain an active contract with the CTC </a:t>
            </a:r>
            <a:endParaRPr lang="en-US" sz="2000" i="1" dirty="0">
              <a:latin typeface="Cambria" panose="02040503050406030204" pitchFamily="18" charset="0"/>
              <a:ea typeface="Cambria" panose="02040503050406030204" pitchFamily="18" charset="0"/>
            </a:endParaRPr>
          </a:p>
          <a:p>
            <a:pPr lvl="2"/>
            <a:r>
              <a:rPr lang="en-US" sz="2000" i="1" dirty="0">
                <a:latin typeface="Cambria" panose="02040503050406030204" pitchFamily="18" charset="0"/>
                <a:ea typeface="Cambria" panose="02040503050406030204" pitchFamily="18" charset="0"/>
              </a:rPr>
              <a:t>Rule Chapter 41-2.002:“A written contract between the Community Transportation Coordinator and an agency who receives transportation disadvantaged funds and performs some, if not all, of its own transportation services, as well as transportation services to others, when shown to be more effective and more efficient from a total system perspective. The contract reflects the specific terms and conditions that will apply to those agencies that perform their own transportation, as well as joint utilization and cost provisions for transportation services to and from the community transportation coordinator.”</a:t>
            </a:r>
          </a:p>
          <a:p>
            <a:pPr lvl="2"/>
            <a:endParaRPr lang="en-US" sz="1600" dirty="0">
              <a:solidFill>
                <a:schemeClr val="tx1"/>
              </a:solidFill>
              <a:latin typeface="Cambria" panose="02040503050406030204" pitchFamily="18" charset="0"/>
              <a:ea typeface="Cambria" panose="02040503050406030204" pitchFamily="18" charset="0"/>
            </a:endParaRPr>
          </a:p>
          <a:p>
            <a:pPr marL="800100" lvl="1" indent="-342900">
              <a:buBlip>
                <a:blip r:embed="rId3"/>
              </a:buBlip>
            </a:pPr>
            <a:r>
              <a:rPr lang="en-US" sz="2400" spc="-60" dirty="0">
                <a:latin typeface="Cambria" panose="02040503050406030204" pitchFamily="18" charset="0"/>
                <a:ea typeface="Cambria" panose="02040503050406030204" pitchFamily="18" charset="0"/>
                <a:cs typeface="Gill Sans MT"/>
              </a:rPr>
              <a:t>Complete the monthly and Annual Operating Report  </a:t>
            </a:r>
          </a:p>
          <a:p>
            <a:pPr lvl="1"/>
            <a:endParaRPr lang="en-US" sz="1600" spc="-60" dirty="0">
              <a:latin typeface="Cambria" panose="02040503050406030204" pitchFamily="18" charset="0"/>
              <a:ea typeface="Cambria" panose="02040503050406030204" pitchFamily="18" charset="0"/>
              <a:cs typeface="Gill Sans MT"/>
            </a:endParaRPr>
          </a:p>
          <a:p>
            <a:pPr marL="800100" lvl="1" indent="-342900">
              <a:buBlip>
                <a:blip r:embed="rId3"/>
              </a:buBlip>
            </a:pPr>
            <a:r>
              <a:rPr lang="en-US" sz="2400" spc="-60" dirty="0">
                <a:latin typeface="Cambria" panose="02040503050406030204" pitchFamily="18" charset="0"/>
                <a:ea typeface="Cambria" panose="02040503050406030204" pitchFamily="18" charset="0"/>
                <a:cs typeface="Gill Sans MT"/>
              </a:rPr>
              <a:t>Complete all required on-site/vehicle compliance inspections</a:t>
            </a:r>
            <a:endParaRPr lang="en-US" sz="300" spc="-60" dirty="0">
              <a:latin typeface="Cambria" panose="02040503050406030204" pitchFamily="18" charset="0"/>
              <a:ea typeface="Cambria" panose="02040503050406030204" pitchFamily="18" charset="0"/>
              <a:cs typeface="Gill Sans MT"/>
            </a:endParaRPr>
          </a:p>
        </p:txBody>
      </p:sp>
    </p:spTree>
    <p:extLst>
      <p:ext uri="{BB962C8B-B14F-4D97-AF65-F5344CB8AC3E}">
        <p14:creationId xmlns:p14="http://schemas.microsoft.com/office/powerpoint/2010/main" val="106060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71720-DB45-4F55-3D47-AF4FE97C8FA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54C3EB6-FBD0-1AF8-C800-839477681226}"/>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D213BCF7-F857-D163-7E6A-FE750B81474E}"/>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C3A80711-2436-AA3A-099D-AE136B3B6528}"/>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C4699CE0-1B53-E22A-39F4-9C04E9B96BE3}"/>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E0F699BC-2408-2CBD-A363-7889FE232F7F}"/>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55BA4570-FEF0-016C-22E3-1492B7FA4906}"/>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A4FB1465-D225-7DAF-045A-2DAA9E4DAC46}"/>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IS MY AGENCY ELIGIBLE?</a:t>
            </a:r>
            <a:endParaRPr sz="2400" spc="-60" dirty="0">
              <a:effectLst>
                <a:outerShdw blurRad="38100" dist="38100" dir="2700000" algn="tl">
                  <a:srgbClr val="000000">
                    <a:alpha val="43137"/>
                  </a:srgbClr>
                </a:outerShdw>
              </a:effectLst>
            </a:endParaRPr>
          </a:p>
        </p:txBody>
      </p:sp>
      <p:sp>
        <p:nvSpPr>
          <p:cNvPr id="9" name="object 9">
            <a:extLst>
              <a:ext uri="{FF2B5EF4-FFF2-40B4-BE49-F238E27FC236}">
                <a16:creationId xmlns:a16="http://schemas.microsoft.com/office/drawing/2014/main" id="{B16E2BBB-046C-320C-3B77-45BEF8494A7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7F7FE69D-41E2-C406-7668-F10A7D9B685C}"/>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pic>
        <p:nvPicPr>
          <p:cNvPr id="12" name="Picture 11">
            <a:hlinkClick r:id="rId3"/>
            <a:extLst>
              <a:ext uri="{FF2B5EF4-FFF2-40B4-BE49-F238E27FC236}">
                <a16:creationId xmlns:a16="http://schemas.microsoft.com/office/drawing/2014/main" id="{B1E4EC29-9F70-9CE3-BA76-C1FBAA24E7EE}"/>
              </a:ext>
            </a:extLst>
          </p:cNvPr>
          <p:cNvPicPr>
            <a:picLocks noChangeAspect="1"/>
          </p:cNvPicPr>
          <p:nvPr/>
        </p:nvPicPr>
        <p:blipFill>
          <a:blip r:embed="rId4"/>
          <a:stretch>
            <a:fillRect/>
          </a:stretch>
        </p:blipFill>
        <p:spPr>
          <a:xfrm>
            <a:off x="457200" y="1143000"/>
            <a:ext cx="4849675" cy="4401738"/>
          </a:xfrm>
          <a:prstGeom prst="rect">
            <a:avLst/>
          </a:prstGeom>
        </p:spPr>
      </p:pic>
      <p:pic>
        <p:nvPicPr>
          <p:cNvPr id="14" name="Picture 13">
            <a:hlinkClick r:id="rId5"/>
            <a:extLst>
              <a:ext uri="{FF2B5EF4-FFF2-40B4-BE49-F238E27FC236}">
                <a16:creationId xmlns:a16="http://schemas.microsoft.com/office/drawing/2014/main" id="{601AC319-EF41-B482-FC50-753D9D32A9E8}"/>
              </a:ext>
            </a:extLst>
          </p:cNvPr>
          <p:cNvPicPr>
            <a:picLocks noChangeAspect="1"/>
          </p:cNvPicPr>
          <p:nvPr/>
        </p:nvPicPr>
        <p:blipFill>
          <a:blip r:embed="rId6"/>
          <a:stretch>
            <a:fillRect/>
          </a:stretch>
        </p:blipFill>
        <p:spPr>
          <a:xfrm>
            <a:off x="5793837" y="1911910"/>
            <a:ext cx="6210838" cy="952583"/>
          </a:xfrm>
          <a:prstGeom prst="rect">
            <a:avLst/>
          </a:prstGeom>
        </p:spPr>
      </p:pic>
      <p:pic>
        <p:nvPicPr>
          <p:cNvPr id="17" name="Picture 16">
            <a:hlinkClick r:id="rId5"/>
            <a:extLst>
              <a:ext uri="{FF2B5EF4-FFF2-40B4-BE49-F238E27FC236}">
                <a16:creationId xmlns:a16="http://schemas.microsoft.com/office/drawing/2014/main" id="{3B5B8F8E-E057-AAFC-1E54-5D6BDE23DB4E}"/>
              </a:ext>
            </a:extLst>
          </p:cNvPr>
          <p:cNvPicPr>
            <a:picLocks noChangeAspect="1"/>
          </p:cNvPicPr>
          <p:nvPr/>
        </p:nvPicPr>
        <p:blipFill>
          <a:blip r:embed="rId7"/>
          <a:stretch>
            <a:fillRect/>
          </a:stretch>
        </p:blipFill>
        <p:spPr>
          <a:xfrm>
            <a:off x="5867400" y="2983499"/>
            <a:ext cx="5795058" cy="2913141"/>
          </a:xfrm>
          <a:prstGeom prst="rect">
            <a:avLst/>
          </a:prstGeom>
        </p:spPr>
      </p:pic>
      <p:sp>
        <p:nvSpPr>
          <p:cNvPr id="18" name="Oval 17">
            <a:extLst>
              <a:ext uri="{FF2B5EF4-FFF2-40B4-BE49-F238E27FC236}">
                <a16:creationId xmlns:a16="http://schemas.microsoft.com/office/drawing/2014/main" id="{E6E19709-A10B-FD68-7B4A-1485E017ACF9}"/>
              </a:ext>
            </a:extLst>
          </p:cNvPr>
          <p:cNvSpPr/>
          <p:nvPr/>
        </p:nvSpPr>
        <p:spPr>
          <a:xfrm>
            <a:off x="1300171" y="2895245"/>
            <a:ext cx="609600" cy="381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C3E1976-BA9C-47CD-DB17-A637045ED247}"/>
              </a:ext>
            </a:extLst>
          </p:cNvPr>
          <p:cNvSpPr/>
          <p:nvPr/>
        </p:nvSpPr>
        <p:spPr>
          <a:xfrm>
            <a:off x="8686800" y="2285999"/>
            <a:ext cx="510321" cy="38098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F1BEFEAD-1F2F-36E7-E774-3FA503FE1F75}"/>
              </a:ext>
            </a:extLst>
          </p:cNvPr>
          <p:cNvCxnSpPr/>
          <p:nvPr/>
        </p:nvCxnSpPr>
        <p:spPr>
          <a:xfrm flipH="1" flipV="1">
            <a:off x="1828800" y="3276600"/>
            <a:ext cx="609600" cy="4455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00DD5E3-ABFC-67A5-EFD6-8E5C70FADAB5}"/>
              </a:ext>
            </a:extLst>
          </p:cNvPr>
          <p:cNvCxnSpPr>
            <a:cxnSpLocks/>
          </p:cNvCxnSpPr>
          <p:nvPr/>
        </p:nvCxnSpPr>
        <p:spPr>
          <a:xfrm flipH="1" flipV="1">
            <a:off x="9235024" y="2542352"/>
            <a:ext cx="594776" cy="2527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80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8">
            <a:extLst>
              <a:ext uri="{FF2B5EF4-FFF2-40B4-BE49-F238E27FC236}">
                <a16:creationId xmlns:a16="http://schemas.microsoft.com/office/drawing/2014/main" id="{E414FF5C-329C-4587-2D3D-F76D6C3310A3}"/>
              </a:ext>
            </a:extLst>
          </p:cNvPr>
          <p:cNvSpPr txBox="1">
            <a:spLocks noGrp="1"/>
          </p:cNvSpPr>
          <p:nvPr>
            <p:ph type="title"/>
          </p:nvPr>
        </p:nvSpPr>
        <p:spPr>
          <a:xfrm>
            <a:off x="304799" y="395233"/>
            <a:ext cx="51054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IS MY AGENCY ELIGIBLE?</a:t>
            </a:r>
            <a:endParaRPr sz="2400" spc="-60" dirty="0">
              <a:effectLst>
                <a:outerShdw blurRad="38100" dist="38100" dir="2700000" algn="tl">
                  <a:srgbClr val="000000">
                    <a:alpha val="43137"/>
                  </a:srgbClr>
                </a:outerShdw>
              </a:effectLst>
              <a:latin typeface="Century Gothic" panose="020B0502020202020204" pitchFamily="34" charset="0"/>
            </a:endParaRPr>
          </a:p>
        </p:txBody>
      </p:sp>
      <p:pic>
        <p:nvPicPr>
          <p:cNvPr id="6" name="Picture 5">
            <a:hlinkClick r:id="rId2"/>
            <a:extLst>
              <a:ext uri="{FF2B5EF4-FFF2-40B4-BE49-F238E27FC236}">
                <a16:creationId xmlns:a16="http://schemas.microsoft.com/office/drawing/2014/main" id="{32FBCEF9-D484-A7E0-BC95-0A9DE94FFFB4}"/>
              </a:ext>
            </a:extLst>
          </p:cNvPr>
          <p:cNvPicPr>
            <a:picLocks noChangeAspect="1"/>
          </p:cNvPicPr>
          <p:nvPr/>
        </p:nvPicPr>
        <p:blipFill>
          <a:blip r:embed="rId3"/>
          <a:stretch>
            <a:fillRect/>
          </a:stretch>
        </p:blipFill>
        <p:spPr>
          <a:xfrm>
            <a:off x="1530228" y="1447800"/>
            <a:ext cx="8756772" cy="4466096"/>
          </a:xfrm>
          <a:prstGeom prst="rect">
            <a:avLst/>
          </a:prstGeom>
          <a:ln>
            <a:noFill/>
          </a:ln>
          <a:effectLst>
            <a:outerShdw blurRad="292100" dist="139700" dir="2700000" algn="tl" rotWithShape="0">
              <a:srgbClr val="333333">
                <a:alpha val="65000"/>
              </a:srgbClr>
            </a:outerShdw>
          </a:effectLst>
        </p:spPr>
      </p:pic>
      <p:sp>
        <p:nvSpPr>
          <p:cNvPr id="7" name="Content Placeholder 7">
            <a:extLst>
              <a:ext uri="{FF2B5EF4-FFF2-40B4-BE49-F238E27FC236}">
                <a16:creationId xmlns:a16="http://schemas.microsoft.com/office/drawing/2014/main" id="{74BBD7C7-CDD1-FD9B-AB15-D0B83F6C6FD0}"/>
              </a:ext>
            </a:extLst>
          </p:cNvPr>
          <p:cNvSpPr txBox="1">
            <a:spLocks/>
          </p:cNvSpPr>
          <p:nvPr/>
        </p:nvSpPr>
        <p:spPr>
          <a:xfrm>
            <a:off x="1905000" y="5989637"/>
            <a:ext cx="8382000" cy="487363"/>
          </a:xfrm>
          <a:prstGeom prst="rect">
            <a:avLst/>
          </a:prstGeom>
        </p:spPr>
        <p:txBody>
          <a:bodyPr/>
          <a:lst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gn="ctr"/>
            <a:r>
              <a:rPr lang="en-US" kern="0">
                <a:solidFill>
                  <a:sysClr val="windowText" lastClr="000000"/>
                </a:solidFill>
                <a:latin typeface="Cambria" panose="02040503050406030204" pitchFamily="18" charset="0"/>
                <a:ea typeface="Cambria" panose="02040503050406030204" pitchFamily="18" charset="0"/>
                <a:hlinkClick r:id="rId2"/>
              </a:rPr>
              <a:t>Transit Service by Census Urban Designations (arcgis.com)</a:t>
            </a:r>
            <a:endParaRPr lang="en-US" kern="0" dirty="0">
              <a:solidFill>
                <a:sysClr val="windowText" lastClr="000000"/>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135324B0-7EAF-C9DD-0D0C-D8F37D5CE221}"/>
              </a:ext>
            </a:extLst>
          </p:cNvPr>
          <p:cNvSpPr txBox="1"/>
          <p:nvPr/>
        </p:nvSpPr>
        <p:spPr>
          <a:xfrm>
            <a:off x="4191000" y="990600"/>
            <a:ext cx="5297858"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Click here to type origin &amp; destination addresses  </a:t>
            </a:r>
          </a:p>
        </p:txBody>
      </p:sp>
      <p:cxnSp>
        <p:nvCxnSpPr>
          <p:cNvPr id="9" name="Straight Arrow Connector 8">
            <a:extLst>
              <a:ext uri="{FF2B5EF4-FFF2-40B4-BE49-F238E27FC236}">
                <a16:creationId xmlns:a16="http://schemas.microsoft.com/office/drawing/2014/main" id="{F7887191-6EC8-A700-55C4-0C630D03D9D6}"/>
              </a:ext>
            </a:extLst>
          </p:cNvPr>
          <p:cNvCxnSpPr>
            <a:cxnSpLocks/>
            <a:stCxn id="8" idx="1"/>
          </p:cNvCxnSpPr>
          <p:nvPr/>
        </p:nvCxnSpPr>
        <p:spPr>
          <a:xfrm flipH="1">
            <a:off x="3124200" y="1175266"/>
            <a:ext cx="1066800" cy="6418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4" name="object 11">
            <a:extLst>
              <a:ext uri="{FF2B5EF4-FFF2-40B4-BE49-F238E27FC236}">
                <a16:creationId xmlns:a16="http://schemas.microsoft.com/office/drawing/2014/main" id="{FC39D648-A275-BA95-A344-CB608F30EE8D}"/>
              </a:ext>
            </a:extLst>
          </p:cNvPr>
          <p:cNvSpPr txBox="1">
            <a:spLocks noGrp="1"/>
          </p:cNvSpPr>
          <p:nvPr>
            <p:ph type="ftr" sz="quarter" idx="5"/>
          </p:nvPr>
        </p:nvSpPr>
        <p:spPr>
          <a:xfrm>
            <a:off x="212699" y="6493668"/>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Tree>
    <p:extLst>
      <p:ext uri="{BB962C8B-B14F-4D97-AF65-F5344CB8AC3E}">
        <p14:creationId xmlns:p14="http://schemas.microsoft.com/office/powerpoint/2010/main" val="189069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8EAF0-D686-D1FD-7B79-6455B10C57ED}"/>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58A25FB-2690-548B-0F11-F055E6A1EFC8}"/>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1AD6F21D-1ABB-4ED3-DC27-8FFA1C588BD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F1AA6B05-9E31-DEC7-1974-C5AF8AC5609B}"/>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F4D6860-52B5-3AFB-9ED6-D16A25A24101}"/>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C3012DB8-AEAA-A119-C851-0CA6871D9850}"/>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1ED97EBA-A41D-91CE-4564-5B1681A1E24D}"/>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FB4EEF92-32C0-164C-894D-866F71C13DD9}"/>
              </a:ext>
            </a:extLst>
          </p:cNvPr>
          <p:cNvSpPr txBox="1">
            <a:spLocks noGrp="1"/>
          </p:cNvSpPr>
          <p:nvPr>
            <p:ph type="title"/>
          </p:nvPr>
        </p:nvSpPr>
        <p:spPr>
          <a:xfrm>
            <a:off x="331571" y="395233"/>
            <a:ext cx="7593229"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ELIGIBLE 5310 PROJECTS</a:t>
            </a:r>
            <a:endParaRPr sz="2400" spc="-60" dirty="0">
              <a:effectLst>
                <a:outerShdw blurRad="38100" dist="38100" dir="2700000" algn="tl">
                  <a:srgbClr val="000000">
                    <a:alpha val="43137"/>
                  </a:srgbClr>
                </a:outerShdw>
              </a:effectLst>
              <a:latin typeface="Century Gothic" panose="020B0502020202020204" pitchFamily="34" charset="0"/>
            </a:endParaRPr>
          </a:p>
        </p:txBody>
      </p:sp>
      <p:graphicFrame>
        <p:nvGraphicFramePr>
          <p:cNvPr id="21" name="Content Placeholder 20">
            <a:extLst>
              <a:ext uri="{FF2B5EF4-FFF2-40B4-BE49-F238E27FC236}">
                <a16:creationId xmlns:a16="http://schemas.microsoft.com/office/drawing/2014/main" id="{BA69F37C-56BB-35F9-414C-839118CF87B5}"/>
              </a:ext>
            </a:extLst>
          </p:cNvPr>
          <p:cNvGraphicFramePr>
            <a:graphicFrameLocks noGrp="1"/>
          </p:cNvGraphicFramePr>
          <p:nvPr>
            <p:ph sz="half" idx="3"/>
            <p:extLst>
              <p:ext uri="{D42A27DB-BD31-4B8C-83A1-F6EECF244321}">
                <p14:modId xmlns:p14="http://schemas.microsoft.com/office/powerpoint/2010/main" val="3887902562"/>
              </p:ext>
            </p:extLst>
          </p:nvPr>
        </p:nvGraphicFramePr>
        <p:xfrm>
          <a:off x="914400" y="912349"/>
          <a:ext cx="10939806" cy="54884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bject 11">
            <a:extLst>
              <a:ext uri="{FF2B5EF4-FFF2-40B4-BE49-F238E27FC236}">
                <a16:creationId xmlns:a16="http://schemas.microsoft.com/office/drawing/2014/main" id="{887DD028-B0C9-8E9A-868D-4FF96700B74C}"/>
              </a:ext>
            </a:extLst>
          </p:cNvPr>
          <p:cNvSpPr txBox="1">
            <a:spLocks noGrp="1"/>
          </p:cNvSpPr>
          <p:nvPr>
            <p:ph type="ftr" sz="quarter" idx="5"/>
          </p:nvPr>
        </p:nvSpPr>
        <p:spPr>
          <a:xfrm>
            <a:off x="212699" y="6482412"/>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9" name="object 9">
            <a:extLst>
              <a:ext uri="{FF2B5EF4-FFF2-40B4-BE49-F238E27FC236}">
                <a16:creationId xmlns:a16="http://schemas.microsoft.com/office/drawing/2014/main" id="{98154844-EC63-2019-0966-148C26388CD7}"/>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Tree>
    <p:extLst>
      <p:ext uri="{BB962C8B-B14F-4D97-AF65-F5344CB8AC3E}">
        <p14:creationId xmlns:p14="http://schemas.microsoft.com/office/powerpoint/2010/main" val="139695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D812D-503A-6D5E-4A99-B0BE2B0D7BF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9688049F-2414-A8B5-0517-49FBA950DC5B}"/>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08896CF3-6534-141A-B8DC-A581B13DE85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CCC67227-C006-5FF1-37F8-A5CDC5E00850}"/>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675FFDCB-AA87-72C8-FA51-E4256D6B0785}"/>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B2237687-A097-8DA6-B579-23CAC5380405}"/>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B76F2979-257A-E7B8-E19B-B1E21D3007C1}"/>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9516BE7B-5F6C-E37F-2F92-F4DC13DD2F1A}"/>
              </a:ext>
            </a:extLst>
          </p:cNvPr>
          <p:cNvSpPr txBox="1">
            <a:spLocks noGrp="1"/>
          </p:cNvSpPr>
          <p:nvPr>
            <p:ph type="title"/>
          </p:nvPr>
        </p:nvSpPr>
        <p:spPr>
          <a:xfrm>
            <a:off x="304799" y="395233"/>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VANPOOL PROGRAM</a:t>
            </a:r>
            <a:endParaRPr sz="2400" cap="all"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FEE883B3-B7B8-5D20-20CB-135816D40E36}"/>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4FC3B45F-0474-A6CD-AEA3-D7F631B6A759}"/>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12" name="TextBox 11">
            <a:extLst>
              <a:ext uri="{FF2B5EF4-FFF2-40B4-BE49-F238E27FC236}">
                <a16:creationId xmlns:a16="http://schemas.microsoft.com/office/drawing/2014/main" id="{6057C8B9-4A84-DE59-4BD9-9480889A8306}"/>
              </a:ext>
            </a:extLst>
          </p:cNvPr>
          <p:cNvSpPr txBox="1"/>
          <p:nvPr/>
        </p:nvSpPr>
        <p:spPr>
          <a:xfrm>
            <a:off x="838200" y="1309376"/>
            <a:ext cx="3383799" cy="4524315"/>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buFont typeface="Wingdings" panose="05000000000000000000" pitchFamily="2" charset="2"/>
              <a:buChar char="ü"/>
            </a:pPr>
            <a:r>
              <a:rPr lang="en-US" sz="2400" dirty="0">
                <a:latin typeface="Cambria" panose="02040503050406030204" pitchFamily="18" charset="0"/>
                <a:ea typeface="Cambria" panose="02040503050406030204" pitchFamily="18" charset="0"/>
              </a:rPr>
              <a:t>Funding Available for 1 year</a:t>
            </a:r>
          </a:p>
          <a:p>
            <a:endParaRPr lang="en-US" sz="1000" dirty="0">
              <a:latin typeface="Cambria" panose="02040503050406030204" pitchFamily="18" charset="0"/>
              <a:ea typeface="Cambria" panose="02040503050406030204" pitchFamily="18" charset="0"/>
            </a:endParaRPr>
          </a:p>
          <a:p>
            <a:pPr marL="457200" indent="-457200">
              <a:buFont typeface="Wingdings" panose="05000000000000000000" pitchFamily="2" charset="2"/>
              <a:buChar char="ü"/>
            </a:pPr>
            <a:r>
              <a:rPr lang="en-US" sz="2400" dirty="0">
                <a:latin typeface="Cambria" panose="02040503050406030204" pitchFamily="18" charset="0"/>
                <a:ea typeface="Cambria" panose="02040503050406030204" pitchFamily="18" charset="0"/>
              </a:rPr>
              <a:t>Managed by LYNX’s current contractor: Enterprise</a:t>
            </a:r>
          </a:p>
          <a:p>
            <a:pPr marL="457200" indent="-457200">
              <a:buFont typeface="Wingdings" panose="05000000000000000000" pitchFamily="2" charset="2"/>
              <a:buChar char="ü"/>
            </a:pPr>
            <a:endParaRPr lang="en-US" sz="1000" dirty="0">
              <a:latin typeface="Cambria" panose="02040503050406030204" pitchFamily="18" charset="0"/>
              <a:ea typeface="Cambria" panose="02040503050406030204" pitchFamily="18" charset="0"/>
            </a:endParaRPr>
          </a:p>
          <a:p>
            <a:pPr marL="457200" indent="-457200">
              <a:buFont typeface="Wingdings" panose="05000000000000000000" pitchFamily="2" charset="2"/>
              <a:buChar char="ü"/>
            </a:pPr>
            <a:r>
              <a:rPr lang="en-US" sz="2400" dirty="0">
                <a:latin typeface="Cambria" panose="02040503050406030204" pitchFamily="18" charset="0"/>
                <a:ea typeface="Cambria" panose="02040503050406030204" pitchFamily="18" charset="0"/>
              </a:rPr>
              <a:t>Various bus floor plans (Turtle Top &amp; Vans) </a:t>
            </a:r>
          </a:p>
          <a:p>
            <a:pPr lvl="1"/>
            <a:r>
              <a:rPr lang="en-US" spc="-19" dirty="0">
                <a:latin typeface="Cambria" panose="02040503050406030204" pitchFamily="18" charset="0"/>
                <a:ea typeface="Cambria" panose="02040503050406030204" pitchFamily="18" charset="0"/>
                <a:cs typeface="Gill Sans MT"/>
              </a:rPr>
              <a:t>*Specific</a:t>
            </a:r>
            <a:r>
              <a:rPr lang="en-US" spc="-45" dirty="0">
                <a:latin typeface="Cambria" panose="02040503050406030204" pitchFamily="18" charset="0"/>
                <a:ea typeface="Cambria" panose="02040503050406030204" pitchFamily="18" charset="0"/>
                <a:cs typeface="Gill Sans MT"/>
              </a:rPr>
              <a:t> </a:t>
            </a:r>
            <a:r>
              <a:rPr lang="en-US" spc="-19" dirty="0">
                <a:latin typeface="Cambria" panose="02040503050406030204" pitchFamily="18" charset="0"/>
                <a:ea typeface="Cambria" panose="02040503050406030204" pitchFamily="18" charset="0"/>
                <a:cs typeface="Gill Sans MT"/>
              </a:rPr>
              <a:t>floorplan</a:t>
            </a:r>
            <a:r>
              <a:rPr lang="en-US" spc="-56" dirty="0">
                <a:latin typeface="Cambria" panose="02040503050406030204" pitchFamily="18" charset="0"/>
                <a:ea typeface="Cambria" panose="02040503050406030204" pitchFamily="18" charset="0"/>
                <a:cs typeface="Gill Sans MT"/>
              </a:rPr>
              <a:t> </a:t>
            </a:r>
            <a:r>
              <a:rPr lang="en-US" spc="-23" dirty="0">
                <a:latin typeface="Cambria" panose="02040503050406030204" pitchFamily="18" charset="0"/>
                <a:ea typeface="Cambria" panose="02040503050406030204" pitchFamily="18" charset="0"/>
                <a:cs typeface="Gill Sans MT"/>
              </a:rPr>
              <a:t>requests</a:t>
            </a:r>
            <a:r>
              <a:rPr lang="en-US" spc="-45" dirty="0">
                <a:latin typeface="Cambria" panose="02040503050406030204" pitchFamily="18" charset="0"/>
                <a:ea typeface="Cambria" panose="02040503050406030204" pitchFamily="18" charset="0"/>
                <a:cs typeface="Gill Sans MT"/>
              </a:rPr>
              <a:t> </a:t>
            </a:r>
            <a:r>
              <a:rPr lang="en-US" spc="-11" dirty="0">
                <a:latin typeface="Cambria" panose="02040503050406030204" pitchFamily="18" charset="0"/>
                <a:ea typeface="Cambria" panose="02040503050406030204" pitchFamily="18" charset="0"/>
                <a:cs typeface="Gill Sans MT"/>
              </a:rPr>
              <a:t>to</a:t>
            </a:r>
            <a:r>
              <a:rPr lang="en-US" spc="-38" dirty="0">
                <a:latin typeface="Cambria" panose="02040503050406030204" pitchFamily="18" charset="0"/>
                <a:ea typeface="Cambria" panose="02040503050406030204" pitchFamily="18" charset="0"/>
                <a:cs typeface="Gill Sans MT"/>
              </a:rPr>
              <a:t> </a:t>
            </a:r>
            <a:r>
              <a:rPr lang="en-US" spc="-15" dirty="0">
                <a:latin typeface="Cambria" panose="02040503050406030204" pitchFamily="18" charset="0"/>
                <a:ea typeface="Cambria" panose="02040503050406030204" pitchFamily="18" charset="0"/>
                <a:cs typeface="Gill Sans MT"/>
              </a:rPr>
              <a:t>suit</a:t>
            </a:r>
            <a:r>
              <a:rPr lang="en-US" spc="-41" dirty="0">
                <a:latin typeface="Cambria" panose="02040503050406030204" pitchFamily="18" charset="0"/>
                <a:ea typeface="Cambria" panose="02040503050406030204" pitchFamily="18" charset="0"/>
                <a:cs typeface="Gill Sans MT"/>
              </a:rPr>
              <a:t> </a:t>
            </a:r>
            <a:r>
              <a:rPr lang="en-US" spc="-23" dirty="0">
                <a:latin typeface="Cambria" panose="02040503050406030204" pitchFamily="18" charset="0"/>
                <a:ea typeface="Cambria" panose="02040503050406030204" pitchFamily="18" charset="0"/>
                <a:cs typeface="Gill Sans MT"/>
              </a:rPr>
              <a:t>your</a:t>
            </a:r>
            <a:r>
              <a:rPr lang="en-US" spc="-53" dirty="0">
                <a:latin typeface="Cambria" panose="02040503050406030204" pitchFamily="18" charset="0"/>
                <a:ea typeface="Cambria" panose="02040503050406030204" pitchFamily="18" charset="0"/>
                <a:cs typeface="Gill Sans MT"/>
              </a:rPr>
              <a:t> </a:t>
            </a:r>
            <a:r>
              <a:rPr lang="en-US" spc="-19" dirty="0">
                <a:latin typeface="Cambria" panose="02040503050406030204" pitchFamily="18" charset="0"/>
                <a:ea typeface="Cambria" panose="02040503050406030204" pitchFamily="18" charset="0"/>
                <a:cs typeface="Gill Sans MT"/>
              </a:rPr>
              <a:t>operations</a:t>
            </a:r>
            <a:r>
              <a:rPr lang="en-US" spc="-56" dirty="0">
                <a:latin typeface="Cambria" panose="02040503050406030204" pitchFamily="18" charset="0"/>
                <a:ea typeface="Cambria" panose="02040503050406030204" pitchFamily="18" charset="0"/>
                <a:cs typeface="Gill Sans MT"/>
              </a:rPr>
              <a:t> </a:t>
            </a:r>
            <a:r>
              <a:rPr lang="en-US" spc="-15" dirty="0">
                <a:latin typeface="Cambria" panose="02040503050406030204" pitchFamily="18" charset="0"/>
                <a:ea typeface="Cambria" panose="02040503050406030204" pitchFamily="18" charset="0"/>
                <a:cs typeface="Gill Sans MT"/>
              </a:rPr>
              <a:t>will</a:t>
            </a:r>
            <a:r>
              <a:rPr lang="en-US" spc="-23" dirty="0">
                <a:latin typeface="Cambria" panose="02040503050406030204" pitchFamily="18" charset="0"/>
                <a:ea typeface="Cambria" panose="02040503050406030204" pitchFamily="18" charset="0"/>
                <a:cs typeface="Gill Sans MT"/>
              </a:rPr>
              <a:t> </a:t>
            </a:r>
            <a:r>
              <a:rPr lang="en-US" spc="-11" dirty="0">
                <a:latin typeface="Cambria" panose="02040503050406030204" pitchFamily="18" charset="0"/>
                <a:ea typeface="Cambria" panose="02040503050406030204" pitchFamily="18" charset="0"/>
                <a:cs typeface="Gill Sans MT"/>
              </a:rPr>
              <a:t>be</a:t>
            </a:r>
            <a:r>
              <a:rPr lang="en-US" spc="-38" dirty="0">
                <a:latin typeface="Cambria" panose="02040503050406030204" pitchFamily="18" charset="0"/>
                <a:ea typeface="Cambria" panose="02040503050406030204" pitchFamily="18" charset="0"/>
                <a:cs typeface="Gill Sans MT"/>
              </a:rPr>
              <a:t> </a:t>
            </a:r>
            <a:r>
              <a:rPr lang="en-US" spc="-23" dirty="0">
                <a:latin typeface="Cambria" panose="02040503050406030204" pitchFamily="18" charset="0"/>
                <a:ea typeface="Cambria" panose="02040503050406030204" pitchFamily="18" charset="0"/>
                <a:cs typeface="Gill Sans MT"/>
              </a:rPr>
              <a:t>considered.</a:t>
            </a:r>
            <a:endParaRPr lang="en-US" dirty="0">
              <a:latin typeface="Cambria" panose="02040503050406030204" pitchFamily="18" charset="0"/>
              <a:ea typeface="Cambria" panose="02040503050406030204" pitchFamily="18" charset="0"/>
            </a:endParaRPr>
          </a:p>
          <a:p>
            <a:pPr algn="r"/>
            <a:endParaRPr lang="en-US" sz="2000" spc="-23" dirty="0">
              <a:latin typeface="Cambria" panose="02040503050406030204" pitchFamily="18" charset="0"/>
              <a:ea typeface="Cambria" panose="02040503050406030204" pitchFamily="18" charset="0"/>
              <a:cs typeface="Gill Sans MT"/>
            </a:endParaRPr>
          </a:p>
        </p:txBody>
      </p:sp>
      <p:sp>
        <p:nvSpPr>
          <p:cNvPr id="15" name="TextBox 14">
            <a:extLst>
              <a:ext uri="{FF2B5EF4-FFF2-40B4-BE49-F238E27FC236}">
                <a16:creationId xmlns:a16="http://schemas.microsoft.com/office/drawing/2014/main" id="{6E559F48-3035-742B-763D-147C99400D6F}"/>
              </a:ext>
            </a:extLst>
          </p:cNvPr>
          <p:cNvSpPr txBox="1"/>
          <p:nvPr/>
        </p:nvSpPr>
        <p:spPr>
          <a:xfrm>
            <a:off x="4495800" y="1309376"/>
            <a:ext cx="3244878" cy="4539704"/>
          </a:xfrm>
          <a:prstGeom prst="rect">
            <a:avLst/>
          </a:prstGeom>
          <a:noFill/>
          <a:ln>
            <a:solidFill>
              <a:srgbClr val="D1017D"/>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ct val="150000"/>
              </a:lnSpc>
            </a:pPr>
            <a:r>
              <a:rPr lang="en-US" b="1" spc="-19" dirty="0">
                <a:latin typeface="Cambria" panose="02040503050406030204" pitchFamily="18" charset="0"/>
                <a:ea typeface="Cambria" panose="02040503050406030204" pitchFamily="18" charset="0"/>
                <a:cs typeface="Gill Sans MT"/>
              </a:rPr>
              <a:t>Includes:</a:t>
            </a:r>
            <a:endParaRPr lang="en-US" b="1" spc="-60" dirty="0">
              <a:latin typeface="Cambria" panose="02040503050406030204" pitchFamily="18" charset="0"/>
              <a:ea typeface="Cambria" panose="02040503050406030204" pitchFamily="18" charset="0"/>
              <a:cs typeface="Gill Sans MT"/>
            </a:endParaRPr>
          </a:p>
          <a:p>
            <a:pPr lvl="1"/>
            <a:r>
              <a:rPr lang="en-US" b="1" i="1" u="sng" spc="-60" dirty="0">
                <a:latin typeface="Cambria" panose="02040503050406030204" pitchFamily="18" charset="0"/>
                <a:ea typeface="Cambria" panose="02040503050406030204" pitchFamily="18" charset="0"/>
                <a:cs typeface="Gill Sans MT"/>
              </a:rPr>
              <a:t>Maintenance</a:t>
            </a:r>
            <a:endParaRPr lang="en-US" b="1" i="1" spc="-60" dirty="0">
              <a:latin typeface="Cambria" panose="02040503050406030204" pitchFamily="18" charset="0"/>
              <a:ea typeface="Cambria" panose="02040503050406030204" pitchFamily="18" charset="0"/>
              <a:cs typeface="Gill Sans MT"/>
            </a:endParaRPr>
          </a:p>
          <a:p>
            <a:pPr marL="800100" lvl="1" indent="-342900">
              <a:buFont typeface="Wingdings" panose="05000000000000000000" pitchFamily="2" charset="2"/>
              <a:buChar char="ü"/>
            </a:pPr>
            <a:r>
              <a:rPr lang="en-US" i="1" spc="-60" dirty="0">
                <a:latin typeface="Cambria" panose="02040503050406030204" pitchFamily="18" charset="0"/>
                <a:ea typeface="Cambria" panose="02040503050406030204" pitchFamily="18" charset="0"/>
                <a:cs typeface="Gill Sans MT"/>
              </a:rPr>
              <a:t> </a:t>
            </a:r>
            <a:r>
              <a:rPr lang="en-US" dirty="0">
                <a:latin typeface="Cambria" panose="02040503050406030204" pitchFamily="18" charset="0"/>
                <a:ea typeface="Cambria" panose="02040503050406030204" pitchFamily="18" charset="0"/>
              </a:rPr>
              <a:t>Preventative maintenance every 6,000 miles at one of the approved vendors</a:t>
            </a:r>
            <a:endParaRPr lang="en-US" spc="-60" dirty="0">
              <a:latin typeface="Cambria" panose="02040503050406030204" pitchFamily="18" charset="0"/>
              <a:ea typeface="Cambria" panose="02040503050406030204" pitchFamily="18" charset="0"/>
              <a:cs typeface="Gill Sans MT"/>
            </a:endParaRPr>
          </a:p>
          <a:p>
            <a:pPr lvl="1"/>
            <a:endParaRPr lang="en-US" sz="1400" b="1" i="1" spc="-60" dirty="0">
              <a:latin typeface="Cambria" panose="02040503050406030204" pitchFamily="18" charset="0"/>
              <a:ea typeface="Cambria" panose="02040503050406030204" pitchFamily="18" charset="0"/>
              <a:cs typeface="Gill Sans MT"/>
            </a:endParaRPr>
          </a:p>
          <a:p>
            <a:pPr lvl="1"/>
            <a:r>
              <a:rPr lang="en-US" b="1" i="1" u="sng" spc="-60" dirty="0">
                <a:latin typeface="Cambria" panose="02040503050406030204" pitchFamily="18" charset="0"/>
                <a:ea typeface="Cambria" panose="02040503050406030204" pitchFamily="18" charset="0"/>
                <a:cs typeface="Gill Sans MT"/>
              </a:rPr>
              <a:t>Insurance</a:t>
            </a:r>
            <a:r>
              <a:rPr lang="en-US" i="1" spc="-60" dirty="0">
                <a:latin typeface="Cambria" panose="02040503050406030204" pitchFamily="18" charset="0"/>
                <a:ea typeface="Cambria" panose="02040503050406030204" pitchFamily="18" charset="0"/>
                <a:cs typeface="Gill Sans MT"/>
              </a:rPr>
              <a:t> </a:t>
            </a:r>
          </a:p>
          <a:p>
            <a:pPr marL="800100" lvl="1" indent="-342900">
              <a:buFont typeface="Wingdings" panose="05000000000000000000" pitchFamily="2" charset="2"/>
              <a:buChar char="ü"/>
            </a:pPr>
            <a:r>
              <a:rPr lang="en-US" spc="-60" dirty="0">
                <a:latin typeface="Cambria" panose="02040503050406030204" pitchFamily="18" charset="0"/>
                <a:ea typeface="Cambria" panose="02040503050406030204" pitchFamily="18" charset="0"/>
                <a:cs typeface="Gill Sans MT"/>
              </a:rPr>
              <a:t>U</a:t>
            </a:r>
            <a:r>
              <a:rPr lang="en-US" dirty="0">
                <a:latin typeface="Cambria" panose="02040503050406030204" pitchFamily="18" charset="0"/>
                <a:ea typeface="Cambria" panose="02040503050406030204" pitchFamily="18" charset="0"/>
              </a:rPr>
              <a:t>p to $1,000,000 per occurrence and $250,000 in personal liability</a:t>
            </a:r>
            <a:endParaRPr lang="en-US" spc="-60" dirty="0">
              <a:latin typeface="Cambria" panose="02040503050406030204" pitchFamily="18" charset="0"/>
              <a:ea typeface="Cambria" panose="02040503050406030204" pitchFamily="18" charset="0"/>
              <a:cs typeface="Gill Sans MT"/>
            </a:endParaRPr>
          </a:p>
          <a:p>
            <a:pPr lvl="1"/>
            <a:endParaRPr lang="en-US" sz="1400" b="1" i="1" spc="-60" dirty="0">
              <a:latin typeface="Cambria" panose="02040503050406030204" pitchFamily="18" charset="0"/>
              <a:ea typeface="Cambria" panose="02040503050406030204" pitchFamily="18" charset="0"/>
              <a:cs typeface="Gill Sans MT"/>
            </a:endParaRPr>
          </a:p>
          <a:p>
            <a:pPr lvl="1"/>
            <a:r>
              <a:rPr lang="en-US" b="1" i="1" u="sng" spc="-60" dirty="0">
                <a:latin typeface="Cambria" panose="02040503050406030204" pitchFamily="18" charset="0"/>
                <a:ea typeface="Cambria" panose="02040503050406030204" pitchFamily="18" charset="0"/>
                <a:cs typeface="Gill Sans MT"/>
              </a:rPr>
              <a:t>Roadside Assistance</a:t>
            </a:r>
            <a:endParaRPr lang="en-US" b="1" i="1" spc="-60" dirty="0">
              <a:latin typeface="Cambria" panose="02040503050406030204" pitchFamily="18" charset="0"/>
              <a:ea typeface="Cambria" panose="02040503050406030204" pitchFamily="18" charset="0"/>
              <a:cs typeface="Gill Sans MT"/>
            </a:endParaRPr>
          </a:p>
          <a:p>
            <a:pPr marL="800100" lvl="1" indent="-342900">
              <a:buFont typeface="Wingdings" panose="05000000000000000000" pitchFamily="2" charset="2"/>
              <a:buChar char="ü"/>
            </a:pPr>
            <a:r>
              <a:rPr lang="en-US" spc="-60" dirty="0">
                <a:latin typeface="Cambria" panose="02040503050406030204" pitchFamily="18" charset="0"/>
                <a:ea typeface="Cambria" panose="02040503050406030204" pitchFamily="18" charset="0"/>
                <a:cs typeface="Gill Sans MT"/>
              </a:rPr>
              <a:t>24-hour assistance</a:t>
            </a:r>
          </a:p>
          <a:p>
            <a:pPr lvl="1"/>
            <a:endParaRPr lang="en-US" sz="700" spc="-60" dirty="0">
              <a:latin typeface="Cambria" panose="02040503050406030204" pitchFamily="18" charset="0"/>
              <a:ea typeface="Cambria" panose="02040503050406030204" pitchFamily="18" charset="0"/>
              <a:cs typeface="Gill Sans MT"/>
            </a:endParaRPr>
          </a:p>
        </p:txBody>
      </p:sp>
      <p:sp>
        <p:nvSpPr>
          <p:cNvPr id="16" name="TextBox 15">
            <a:extLst>
              <a:ext uri="{FF2B5EF4-FFF2-40B4-BE49-F238E27FC236}">
                <a16:creationId xmlns:a16="http://schemas.microsoft.com/office/drawing/2014/main" id="{C9F29660-B74E-65A8-1B59-504A698C196D}"/>
              </a:ext>
            </a:extLst>
          </p:cNvPr>
          <p:cNvSpPr txBox="1"/>
          <p:nvPr/>
        </p:nvSpPr>
        <p:spPr>
          <a:xfrm>
            <a:off x="8072924" y="1312307"/>
            <a:ext cx="3383799" cy="4524315"/>
          </a:xfrm>
          <a:prstGeom prst="rect">
            <a:avLst/>
          </a:prstGeom>
          <a:solidFill>
            <a:schemeClr val="accent5">
              <a:lumMod val="20000"/>
              <a:lumOff val="80000"/>
            </a:schemeClr>
          </a:solidFill>
          <a:ln>
            <a:solidFill>
              <a:schemeClr val="accent5">
                <a:lumMod val="20000"/>
                <a:lumOff val="80000"/>
              </a:schemeClr>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buFont typeface="Wingdings" panose="05000000000000000000" pitchFamily="2" charset="2"/>
              <a:buChar char="ü"/>
            </a:pPr>
            <a:r>
              <a:rPr lang="en-US" sz="2400" dirty="0">
                <a:latin typeface="Cambria" panose="02040503050406030204" pitchFamily="18" charset="0"/>
                <a:ea typeface="Cambria" panose="02040503050406030204" pitchFamily="18" charset="0"/>
              </a:rPr>
              <a:t>Reimbursement Program </a:t>
            </a:r>
          </a:p>
          <a:p>
            <a:endParaRPr lang="en-US" sz="2800" dirty="0">
              <a:latin typeface="Cambria" panose="02040503050406030204" pitchFamily="18" charset="0"/>
              <a:ea typeface="Cambria" panose="02040503050406030204" pitchFamily="18" charset="0"/>
            </a:endParaRPr>
          </a:p>
          <a:p>
            <a:pPr algn="ctr"/>
            <a:endParaRPr lang="en-US" sz="2800" dirty="0">
              <a:latin typeface="Cambria" panose="02040503050406030204" pitchFamily="18" charset="0"/>
              <a:ea typeface="Cambria" panose="02040503050406030204" pitchFamily="18" charset="0"/>
            </a:endParaRPr>
          </a:p>
          <a:p>
            <a:pPr algn="ctr"/>
            <a:r>
              <a:rPr lang="en-US" sz="2500" b="1" spc="-19"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$690**</a:t>
            </a:r>
            <a:r>
              <a:rPr lang="en-US" sz="1600" i="1" dirty="0">
                <a:solidFill>
                  <a:schemeClr val="accent1">
                    <a:lumMod val="50000"/>
                  </a:schemeClr>
                </a:solidFill>
                <a:latin typeface="Cambria" panose="02040503050406030204" pitchFamily="18" charset="0"/>
                <a:ea typeface="Cambria" panose="02040503050406030204" pitchFamily="18" charset="0"/>
              </a:rPr>
              <a:t> </a:t>
            </a:r>
            <a:r>
              <a:rPr lang="en-US" sz="1600" i="1" dirty="0">
                <a:latin typeface="Cambria" panose="02040503050406030204" pitchFamily="18" charset="0"/>
                <a:ea typeface="Cambria" panose="02040503050406030204" pitchFamily="18" charset="0"/>
              </a:rPr>
              <a:t>including insurance</a:t>
            </a:r>
          </a:p>
          <a:p>
            <a:pPr algn="ctr"/>
            <a:r>
              <a:rPr lang="en-US" sz="2500" b="1" spc="-19"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$525**</a:t>
            </a:r>
            <a:r>
              <a:rPr lang="en-US" sz="1600" i="1" dirty="0">
                <a:solidFill>
                  <a:schemeClr val="accent1">
                    <a:lumMod val="50000"/>
                  </a:schemeClr>
                </a:solidFill>
                <a:latin typeface="Cambria" panose="02040503050406030204" pitchFamily="18" charset="0"/>
                <a:ea typeface="Cambria" panose="02040503050406030204" pitchFamily="18" charset="0"/>
              </a:rPr>
              <a:t> </a:t>
            </a:r>
            <a:r>
              <a:rPr lang="en-US" sz="1600" i="1" dirty="0">
                <a:latin typeface="Cambria" panose="02040503050406030204" pitchFamily="18" charset="0"/>
                <a:ea typeface="Cambria" panose="02040503050406030204" pitchFamily="18" charset="0"/>
              </a:rPr>
              <a:t>with private insurance and prior authorization </a:t>
            </a:r>
          </a:p>
          <a:p>
            <a:pPr algn="ctr"/>
            <a:r>
              <a:rPr lang="en-US" sz="1600" b="1" spc="-19"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r>
              <a:rPr lang="en-US" sz="1600" b="1" spc="-19"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Gill Sans MT"/>
              </a:rPr>
              <a:t> </a:t>
            </a:r>
            <a:r>
              <a:rPr lang="en-US" sz="1600" b="1" i="1" dirty="0">
                <a:solidFill>
                  <a:srgbClr val="FF0000"/>
                </a:solidFill>
                <a:latin typeface="Cambria" panose="02040503050406030204" pitchFamily="18" charset="0"/>
                <a:ea typeface="Cambria" panose="02040503050406030204" pitchFamily="18" charset="0"/>
              </a:rPr>
              <a:t>Rate subject to change.</a:t>
            </a:r>
          </a:p>
          <a:p>
            <a:pPr algn="ctr"/>
            <a:endParaRPr lang="en-US" sz="2000" i="1" dirty="0">
              <a:latin typeface="Cambria" panose="02040503050406030204" pitchFamily="18" charset="0"/>
              <a:ea typeface="Cambria" panose="02040503050406030204" pitchFamily="18" charset="0"/>
            </a:endParaRPr>
          </a:p>
          <a:p>
            <a:pPr algn="ctr"/>
            <a:r>
              <a:rPr lang="en-US" sz="1600" b="1" spc="-19" dirty="0">
                <a:solidFill>
                  <a:srgbClr val="AD1376"/>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Gill Sans MT"/>
              </a:rPr>
              <a:t>*</a:t>
            </a:r>
            <a:r>
              <a:rPr lang="en-US" sz="1600" b="1" spc="-19"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Gill Sans MT"/>
              </a:rPr>
              <a:t> </a:t>
            </a:r>
            <a:r>
              <a:rPr lang="en-US" sz="1600" i="1" dirty="0">
                <a:latin typeface="Cambria" panose="02040503050406030204" pitchFamily="18" charset="0"/>
                <a:ea typeface="Cambria" panose="02040503050406030204" pitchFamily="18" charset="0"/>
              </a:rPr>
              <a:t>Additional agency costs include </a:t>
            </a:r>
          </a:p>
          <a:p>
            <a:pPr algn="ctr"/>
            <a:r>
              <a:rPr lang="en-US" sz="1600" i="1" dirty="0">
                <a:latin typeface="Cambria" panose="02040503050406030204" pitchFamily="18" charset="0"/>
                <a:ea typeface="Cambria" panose="02040503050406030204" pitchFamily="18" charset="0"/>
              </a:rPr>
              <a:t>fuel, tolls, or parking </a:t>
            </a:r>
          </a:p>
          <a:p>
            <a:pPr algn="ctr"/>
            <a:r>
              <a:rPr lang="en-US" sz="1600" i="1" dirty="0">
                <a:latin typeface="Cambria" panose="02040503050406030204" pitchFamily="18" charset="0"/>
                <a:ea typeface="Cambria" panose="02040503050406030204" pitchFamily="18" charset="0"/>
              </a:rPr>
              <a:t>if applicable.</a:t>
            </a:r>
            <a:endParaRPr lang="en-US" sz="1400" i="1" dirty="0">
              <a:latin typeface="Cambria" panose="02040503050406030204" pitchFamily="18" charset="0"/>
              <a:ea typeface="Cambria" panose="02040503050406030204" pitchFamily="18" charset="0"/>
            </a:endParaRPr>
          </a:p>
          <a:p>
            <a:pPr algn="ctr"/>
            <a:endParaRPr lang="en-US" sz="2400" i="1" dirty="0">
              <a:latin typeface="Cambria" panose="02040503050406030204" pitchFamily="18" charset="0"/>
              <a:ea typeface="Cambria" panose="02040503050406030204" pitchFamily="18" charset="0"/>
            </a:endParaRPr>
          </a:p>
          <a:p>
            <a:endParaRPr lang="en-US" sz="1000" dirty="0"/>
          </a:p>
        </p:txBody>
      </p:sp>
      <p:sp>
        <p:nvSpPr>
          <p:cNvPr id="17" name="object 6">
            <a:extLst>
              <a:ext uri="{FF2B5EF4-FFF2-40B4-BE49-F238E27FC236}">
                <a16:creationId xmlns:a16="http://schemas.microsoft.com/office/drawing/2014/main" id="{0989087A-852C-01D8-8CEC-01479024AF99}"/>
              </a:ext>
            </a:extLst>
          </p:cNvPr>
          <p:cNvSpPr/>
          <p:nvPr/>
        </p:nvSpPr>
        <p:spPr>
          <a:xfrm>
            <a:off x="8983935" y="2133600"/>
            <a:ext cx="1731075" cy="685800"/>
          </a:xfrm>
          <a:prstGeom prst="rect">
            <a:avLst/>
          </a:prstGeom>
          <a:blipFill>
            <a:blip r:embed="rId3" cstate="print"/>
            <a:stretch>
              <a:fillRect/>
            </a:stretch>
          </a:blipFill>
        </p:spPr>
        <p:txBody>
          <a:bodyPr wrap="square" lIns="0" tIns="0" rIns="0" bIns="0" rtlCol="0"/>
          <a:lstStyle/>
          <a:p>
            <a:endParaRPr dirty="0"/>
          </a:p>
        </p:txBody>
      </p:sp>
      <p:pic>
        <p:nvPicPr>
          <p:cNvPr id="14" name="Picture 13">
            <a:extLst>
              <a:ext uri="{FF2B5EF4-FFF2-40B4-BE49-F238E27FC236}">
                <a16:creationId xmlns:a16="http://schemas.microsoft.com/office/drawing/2014/main" id="{C2C25F35-2321-DBE1-C54C-04F383EC6749}"/>
              </a:ext>
            </a:extLst>
          </p:cNvPr>
          <p:cNvPicPr>
            <a:picLocks noChangeAspect="1"/>
          </p:cNvPicPr>
          <p:nvPr/>
        </p:nvPicPr>
        <p:blipFill>
          <a:blip r:embed="rId4"/>
          <a:stretch>
            <a:fillRect/>
          </a:stretch>
        </p:blipFill>
        <p:spPr>
          <a:xfrm>
            <a:off x="9291227" y="5277510"/>
            <a:ext cx="2378585" cy="1034504"/>
          </a:xfrm>
          <a:prstGeom prst="rect">
            <a:avLst/>
          </a:prstGeom>
        </p:spPr>
      </p:pic>
    </p:spTree>
    <p:extLst>
      <p:ext uri="{BB962C8B-B14F-4D97-AF65-F5344CB8AC3E}">
        <p14:creationId xmlns:p14="http://schemas.microsoft.com/office/powerpoint/2010/main" val="216799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D812D-503A-6D5E-4A99-B0BE2B0D7BF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9688049F-2414-A8B5-0517-49FBA950DC5B}"/>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08896CF3-6534-141A-B8DC-A581B13DE85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CCC67227-C006-5FF1-37F8-A5CDC5E00850}"/>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675FFDCB-AA87-72C8-FA51-E4256D6B0785}"/>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B2237687-A097-8DA6-B579-23CAC5380405}"/>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B76F2979-257A-E7B8-E19B-B1E21D3007C1}"/>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9516BE7B-5F6C-E37F-2F92-F4DC13DD2F1A}"/>
              </a:ext>
            </a:extLst>
          </p:cNvPr>
          <p:cNvSpPr txBox="1">
            <a:spLocks noGrp="1"/>
          </p:cNvSpPr>
          <p:nvPr>
            <p:ph type="title"/>
          </p:nvPr>
        </p:nvSpPr>
        <p:spPr>
          <a:xfrm>
            <a:off x="304799" y="395233"/>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Operating assistance</a:t>
            </a:r>
            <a:endParaRPr sz="2400" cap="all"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FEE883B3-B7B8-5D20-20CB-135816D40E36}"/>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4FC3B45F-0474-A6CD-AEA3-D7F631B6A759}"/>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15" name="TextBox 14">
            <a:extLst>
              <a:ext uri="{FF2B5EF4-FFF2-40B4-BE49-F238E27FC236}">
                <a16:creationId xmlns:a16="http://schemas.microsoft.com/office/drawing/2014/main" id="{6E559F48-3035-742B-763D-147C99400D6F}"/>
              </a:ext>
            </a:extLst>
          </p:cNvPr>
          <p:cNvSpPr txBox="1"/>
          <p:nvPr/>
        </p:nvSpPr>
        <p:spPr>
          <a:xfrm>
            <a:off x="7467600" y="1419320"/>
            <a:ext cx="3985076" cy="4216539"/>
          </a:xfrm>
          <a:prstGeom prst="rect">
            <a:avLst/>
          </a:prstGeom>
          <a:noFill/>
          <a:ln>
            <a:solidFill>
              <a:srgbClr val="0070C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indent="0">
              <a:buNone/>
            </a:pPr>
            <a:endParaRPr lang="en-US" sz="2400" dirty="0">
              <a:solidFill>
                <a:schemeClr val="tx1"/>
              </a:solidFill>
              <a:latin typeface="Cambria" panose="02040503050406030204" pitchFamily="18" charset="0"/>
              <a:ea typeface="Cambria" panose="02040503050406030204" pitchFamily="18" charset="0"/>
            </a:endParaRPr>
          </a:p>
          <a:p>
            <a:pPr marL="0" indent="0">
              <a:buNone/>
            </a:pPr>
            <a:r>
              <a:rPr lang="en-US" sz="2400" dirty="0">
                <a:solidFill>
                  <a:schemeClr val="tx1"/>
                </a:solidFill>
                <a:latin typeface="Cambria" panose="02040503050406030204" pitchFamily="18" charset="0"/>
                <a:ea typeface="Cambria" panose="02040503050406030204" pitchFamily="18" charset="0"/>
              </a:rPr>
              <a:t>Examples:</a:t>
            </a:r>
          </a:p>
          <a:p>
            <a:pPr marL="914400" lvl="1" indent="-457200">
              <a:buFont typeface="Wingdings" panose="05000000000000000000" pitchFamily="2" charset="2"/>
              <a:buChar char="q"/>
            </a:pPr>
            <a:r>
              <a:rPr lang="en-US" sz="2400" dirty="0">
                <a:solidFill>
                  <a:schemeClr val="tx1"/>
                </a:solidFill>
                <a:latin typeface="Cambria" panose="02040503050406030204" pitchFamily="18" charset="0"/>
                <a:ea typeface="Cambria" panose="02040503050406030204" pitchFamily="18" charset="0"/>
              </a:rPr>
              <a:t>Salary</a:t>
            </a:r>
          </a:p>
          <a:p>
            <a:pPr marL="914400" lvl="1" indent="-457200">
              <a:buFont typeface="Wingdings" panose="05000000000000000000" pitchFamily="2" charset="2"/>
              <a:buChar char="q"/>
            </a:pPr>
            <a:r>
              <a:rPr lang="en-US" sz="2400" dirty="0">
                <a:solidFill>
                  <a:schemeClr val="tx1"/>
                </a:solidFill>
                <a:latin typeface="Cambria" panose="02040503050406030204" pitchFamily="18" charset="0"/>
                <a:ea typeface="Cambria" panose="02040503050406030204" pitchFamily="18" charset="0"/>
              </a:rPr>
              <a:t>Fringe benefits </a:t>
            </a:r>
          </a:p>
          <a:p>
            <a:pPr marL="914400" lvl="1" indent="-457200">
              <a:buFont typeface="Wingdings" panose="05000000000000000000" pitchFamily="2" charset="2"/>
              <a:buChar char="q"/>
            </a:pPr>
            <a:r>
              <a:rPr lang="en-US" sz="2400" dirty="0">
                <a:solidFill>
                  <a:schemeClr val="tx1"/>
                </a:solidFill>
                <a:latin typeface="Cambria" panose="02040503050406030204" pitchFamily="18" charset="0"/>
                <a:ea typeface="Cambria" panose="02040503050406030204" pitchFamily="18" charset="0"/>
              </a:rPr>
              <a:t>Fuel for the Vanpool vehicle</a:t>
            </a:r>
            <a:endParaRPr lang="en-US" sz="2400" i="1" dirty="0">
              <a:solidFill>
                <a:schemeClr val="tx1"/>
              </a:solidFill>
              <a:latin typeface="Cambria" panose="02040503050406030204" pitchFamily="18" charset="0"/>
              <a:ea typeface="Cambria" panose="02040503050406030204" pitchFamily="18" charset="0"/>
            </a:endParaRPr>
          </a:p>
          <a:p>
            <a:pPr marL="914400" lvl="1" indent="-457200">
              <a:buFont typeface="Wingdings" panose="05000000000000000000" pitchFamily="2" charset="2"/>
              <a:buChar char="q"/>
            </a:pPr>
            <a:r>
              <a:rPr lang="en-US" sz="2400" dirty="0">
                <a:solidFill>
                  <a:schemeClr val="tx1"/>
                </a:solidFill>
                <a:latin typeface="Cambria" panose="02040503050406030204" pitchFamily="18" charset="0"/>
                <a:ea typeface="Cambria" panose="02040503050406030204" pitchFamily="18" charset="0"/>
              </a:rPr>
              <a:t>Among others</a:t>
            </a:r>
          </a:p>
          <a:p>
            <a:pPr marL="914400" lvl="1" indent="-457200">
              <a:buFont typeface="Wingdings" panose="05000000000000000000" pitchFamily="2" charset="2"/>
              <a:buChar char="q"/>
            </a:pPr>
            <a:endParaRPr lang="en-US" sz="2400" dirty="0">
              <a:latin typeface="Cambria" panose="02040503050406030204" pitchFamily="18" charset="0"/>
              <a:ea typeface="Cambria" panose="02040503050406030204" pitchFamily="18" charset="0"/>
            </a:endParaRPr>
          </a:p>
          <a:p>
            <a:pPr marL="0" indent="0" algn="r">
              <a:buNone/>
            </a:pPr>
            <a:r>
              <a:rPr lang="en-US" sz="2400" i="1" dirty="0">
                <a:solidFill>
                  <a:schemeClr val="tx1"/>
                </a:solidFill>
                <a:latin typeface="Cambria" panose="02040503050406030204" pitchFamily="18" charset="0"/>
                <a:ea typeface="Cambria" panose="02040503050406030204" pitchFamily="18" charset="0"/>
              </a:rPr>
              <a:t>Back up documentation </a:t>
            </a:r>
          </a:p>
          <a:p>
            <a:pPr marL="0" indent="0" algn="r">
              <a:buNone/>
            </a:pPr>
            <a:r>
              <a:rPr lang="en-US" sz="2400" i="1" dirty="0">
                <a:solidFill>
                  <a:schemeClr val="tx1"/>
                </a:solidFill>
                <a:latin typeface="Cambria" panose="02040503050406030204" pitchFamily="18" charset="0"/>
                <a:ea typeface="Cambria" panose="02040503050406030204" pitchFamily="18" charset="0"/>
              </a:rPr>
              <a:t>required for reimbursement.</a:t>
            </a:r>
          </a:p>
          <a:p>
            <a:pPr lvl="1"/>
            <a:endParaRPr lang="en-US" sz="2400" dirty="0">
              <a:solidFill>
                <a:schemeClr val="tx1"/>
              </a:solidFill>
              <a:latin typeface="Cambria" panose="02040503050406030204" pitchFamily="18" charset="0"/>
              <a:ea typeface="Cambria" panose="02040503050406030204" pitchFamily="18" charset="0"/>
            </a:endParaRPr>
          </a:p>
          <a:p>
            <a:pPr lvl="1"/>
            <a:endParaRPr lang="en-US" sz="400" spc="-60" dirty="0">
              <a:latin typeface="Cambria" panose="02040503050406030204" pitchFamily="18" charset="0"/>
              <a:ea typeface="Cambria" panose="02040503050406030204" pitchFamily="18" charset="0"/>
              <a:cs typeface="Gill Sans MT"/>
            </a:endParaRPr>
          </a:p>
        </p:txBody>
      </p:sp>
      <p:sp>
        <p:nvSpPr>
          <p:cNvPr id="16" name="TextBox 15">
            <a:extLst>
              <a:ext uri="{FF2B5EF4-FFF2-40B4-BE49-F238E27FC236}">
                <a16:creationId xmlns:a16="http://schemas.microsoft.com/office/drawing/2014/main" id="{C9F29660-B74E-65A8-1B59-504A698C196D}"/>
              </a:ext>
            </a:extLst>
          </p:cNvPr>
          <p:cNvSpPr txBox="1"/>
          <p:nvPr/>
        </p:nvSpPr>
        <p:spPr>
          <a:xfrm>
            <a:off x="3855814" y="1422261"/>
            <a:ext cx="3383799" cy="42165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457200" indent="-457200">
              <a:buFont typeface="Wingdings" panose="05000000000000000000" pitchFamily="2" charset="2"/>
              <a:buChar char="ü"/>
            </a:pPr>
            <a:endParaRPr lang="en-US" sz="2400" dirty="0">
              <a:latin typeface="Cambria" panose="02040503050406030204" pitchFamily="18" charset="0"/>
              <a:ea typeface="Cambria" panose="02040503050406030204" pitchFamily="18" charset="0"/>
            </a:endParaRPr>
          </a:p>
          <a:p>
            <a:pPr marL="457200" indent="-457200">
              <a:buFont typeface="Wingdings" panose="05000000000000000000" pitchFamily="2" charset="2"/>
              <a:buChar char="ü"/>
            </a:pPr>
            <a:r>
              <a:rPr lang="en-US" sz="2400" dirty="0">
                <a:latin typeface="Cambria" panose="02040503050406030204" pitchFamily="18" charset="0"/>
                <a:ea typeface="Cambria" panose="02040503050406030204" pitchFamily="18" charset="0"/>
              </a:rPr>
              <a:t>Reimbursement Program </a:t>
            </a:r>
          </a:p>
          <a:p>
            <a:endParaRPr lang="en-US" sz="2800" dirty="0">
              <a:latin typeface="Cambria" panose="02040503050406030204" pitchFamily="18" charset="0"/>
              <a:ea typeface="Cambria" panose="02040503050406030204" pitchFamily="18" charset="0"/>
            </a:endParaRPr>
          </a:p>
          <a:p>
            <a:pPr algn="ctr"/>
            <a:endParaRPr lang="en-US" sz="2800" dirty="0">
              <a:latin typeface="Cambria" panose="02040503050406030204" pitchFamily="18" charset="0"/>
              <a:ea typeface="Cambria" panose="02040503050406030204" pitchFamily="18" charset="0"/>
            </a:endParaRPr>
          </a:p>
          <a:p>
            <a:pPr algn="ctr"/>
            <a:endParaRPr lang="en-US" sz="1600" i="1" dirty="0">
              <a:latin typeface="Cambria" panose="02040503050406030204" pitchFamily="18" charset="0"/>
              <a:ea typeface="Cambria" panose="02040503050406030204" pitchFamily="18" charset="0"/>
            </a:endParaRPr>
          </a:p>
          <a:p>
            <a:pPr algn="ctr"/>
            <a:endParaRPr lang="en-US" sz="1600" i="1" dirty="0">
              <a:latin typeface="Cambria" panose="02040503050406030204" pitchFamily="18" charset="0"/>
              <a:ea typeface="Cambria" panose="02040503050406030204" pitchFamily="18" charset="0"/>
            </a:endParaRPr>
          </a:p>
          <a:p>
            <a:pPr algn="ctr"/>
            <a:r>
              <a:rPr lang="en-US" sz="2000" b="1" spc="-19"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Gill Sans MT"/>
              </a:rPr>
              <a:t>* </a:t>
            </a:r>
            <a:r>
              <a:rPr lang="en-US" sz="2000" i="1" dirty="0">
                <a:solidFill>
                  <a:schemeClr val="tx1"/>
                </a:solidFill>
                <a:latin typeface="Cambria" panose="02040503050406030204" pitchFamily="18" charset="0"/>
                <a:ea typeface="Cambria" panose="02040503050406030204" pitchFamily="18" charset="0"/>
              </a:rPr>
              <a:t>LYNX will reimburse 50%   of the total transportation operating expenses incurred during the award period.</a:t>
            </a:r>
            <a:endParaRPr lang="en-US" sz="1400" i="1" dirty="0">
              <a:latin typeface="Cambria" panose="02040503050406030204" pitchFamily="18" charset="0"/>
              <a:ea typeface="Cambria" panose="02040503050406030204" pitchFamily="18" charset="0"/>
            </a:endParaRPr>
          </a:p>
          <a:p>
            <a:pPr algn="ctr"/>
            <a:endParaRPr lang="en-US" i="1" dirty="0">
              <a:latin typeface="Cambria" panose="02040503050406030204" pitchFamily="18" charset="0"/>
              <a:ea typeface="Cambria" panose="02040503050406030204" pitchFamily="18" charset="0"/>
            </a:endParaRPr>
          </a:p>
          <a:p>
            <a:endParaRPr lang="en-US" sz="1000" dirty="0"/>
          </a:p>
        </p:txBody>
      </p:sp>
      <p:sp>
        <p:nvSpPr>
          <p:cNvPr id="17" name="object 6">
            <a:extLst>
              <a:ext uri="{FF2B5EF4-FFF2-40B4-BE49-F238E27FC236}">
                <a16:creationId xmlns:a16="http://schemas.microsoft.com/office/drawing/2014/main" id="{0989087A-852C-01D8-8CEC-01479024AF99}"/>
              </a:ext>
            </a:extLst>
          </p:cNvPr>
          <p:cNvSpPr/>
          <p:nvPr/>
        </p:nvSpPr>
        <p:spPr>
          <a:xfrm>
            <a:off x="4704593" y="2700552"/>
            <a:ext cx="1938150" cy="829978"/>
          </a:xfrm>
          <a:prstGeom prst="rect">
            <a:avLst/>
          </a:prstGeom>
          <a:blipFill>
            <a:blip r:embed="rId3" cstate="print"/>
            <a:stretch>
              <a:fillRect/>
            </a:stretch>
          </a:blipFill>
        </p:spPr>
        <p:txBody>
          <a:bodyPr wrap="square" lIns="0" tIns="0" rIns="0" bIns="0" rtlCol="0"/>
          <a:lstStyle/>
          <a:p>
            <a:endParaRPr dirty="0"/>
          </a:p>
        </p:txBody>
      </p:sp>
      <p:pic>
        <p:nvPicPr>
          <p:cNvPr id="10" name="Picture 9">
            <a:extLst>
              <a:ext uri="{FF2B5EF4-FFF2-40B4-BE49-F238E27FC236}">
                <a16:creationId xmlns:a16="http://schemas.microsoft.com/office/drawing/2014/main" id="{82A6E47A-E4C8-83D2-4004-CC3B32985C57}"/>
              </a:ext>
            </a:extLst>
          </p:cNvPr>
          <p:cNvPicPr>
            <a:picLocks noChangeAspect="1"/>
          </p:cNvPicPr>
          <p:nvPr/>
        </p:nvPicPr>
        <p:blipFill>
          <a:blip r:embed="rId4"/>
          <a:stretch>
            <a:fillRect/>
          </a:stretch>
        </p:blipFill>
        <p:spPr>
          <a:xfrm>
            <a:off x="872601" y="1491025"/>
            <a:ext cx="2708799" cy="410736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359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D812D-503A-6D5E-4A99-B0BE2B0D7BF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9688049F-2414-A8B5-0517-49FBA950DC5B}"/>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08896CF3-6534-141A-B8DC-A581B13DE85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CCC67227-C006-5FF1-37F8-A5CDC5E00850}"/>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675FFDCB-AA87-72C8-FA51-E4256D6B0785}"/>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B2237687-A097-8DA6-B579-23CAC5380405}"/>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B76F2979-257A-E7B8-E19B-B1E21D3007C1}"/>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9516BE7B-5F6C-E37F-2F92-F4DC13DD2F1A}"/>
              </a:ext>
            </a:extLst>
          </p:cNvPr>
          <p:cNvSpPr txBox="1">
            <a:spLocks noGrp="1"/>
          </p:cNvSpPr>
          <p:nvPr>
            <p:ph type="title"/>
          </p:nvPr>
        </p:nvSpPr>
        <p:spPr>
          <a:xfrm>
            <a:off x="304799" y="395233"/>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Vehicle transfer</a:t>
            </a:r>
            <a:endParaRPr sz="2400" cap="all"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FEE883B3-B7B8-5D20-20CB-135816D40E36}"/>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4FC3B45F-0474-A6CD-AEA3-D7F631B6A759}"/>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15" name="TextBox 14">
            <a:extLst>
              <a:ext uri="{FF2B5EF4-FFF2-40B4-BE49-F238E27FC236}">
                <a16:creationId xmlns:a16="http://schemas.microsoft.com/office/drawing/2014/main" id="{6E559F48-3035-742B-763D-147C99400D6F}"/>
              </a:ext>
            </a:extLst>
          </p:cNvPr>
          <p:cNvSpPr txBox="1"/>
          <p:nvPr/>
        </p:nvSpPr>
        <p:spPr>
          <a:xfrm>
            <a:off x="638280" y="1042019"/>
            <a:ext cx="10690676" cy="5093702"/>
          </a:xfrm>
          <a:prstGeom prst="rect">
            <a:avLst/>
          </a:prstGeom>
          <a:noFill/>
          <a:ln>
            <a:solidFill>
              <a:srgbClr val="92D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indent="0">
              <a:buNone/>
            </a:pPr>
            <a:endParaRPr lang="en-US" sz="500" dirty="0">
              <a:solidFill>
                <a:schemeClr val="tx1"/>
              </a:solidFill>
              <a:latin typeface="Cambria" panose="02040503050406030204" pitchFamily="18" charset="0"/>
              <a:ea typeface="Cambria" panose="02040503050406030204" pitchFamily="18" charset="0"/>
            </a:endParaRPr>
          </a:p>
          <a:p>
            <a:pPr marL="0" indent="0">
              <a:buNone/>
            </a:pPr>
            <a:r>
              <a:rPr lang="en-US" sz="2400" dirty="0">
                <a:solidFill>
                  <a:schemeClr val="tx1"/>
                </a:solidFill>
                <a:latin typeface="Cambria" panose="02040503050406030204" pitchFamily="18" charset="0"/>
                <a:ea typeface="Cambria" panose="02040503050406030204" pitchFamily="18" charset="0"/>
              </a:rPr>
              <a:t>LYNX may have retired vehicles available to be transferred to agencies for </a:t>
            </a:r>
          </a:p>
          <a:p>
            <a:pPr marL="0" indent="0">
              <a:buNone/>
            </a:pPr>
            <a:r>
              <a:rPr lang="en-US" sz="2400" dirty="0">
                <a:solidFill>
                  <a:schemeClr val="tx1"/>
                </a:solidFill>
                <a:latin typeface="Cambria" panose="02040503050406030204" pitchFamily="18" charset="0"/>
                <a:ea typeface="Cambria" panose="02040503050406030204" pitchFamily="18" charset="0"/>
              </a:rPr>
              <a:t>use in-line with Section 5310 requirements.</a:t>
            </a:r>
          </a:p>
          <a:p>
            <a:pPr marL="0" indent="0">
              <a:buNone/>
            </a:pPr>
            <a:endParaRPr lang="en-US" sz="2400" dirty="0">
              <a:solidFill>
                <a:schemeClr val="tx1"/>
              </a:solidFill>
              <a:latin typeface="Cambria" panose="02040503050406030204" pitchFamily="18" charset="0"/>
              <a:ea typeface="Cambria" panose="02040503050406030204" pitchFamily="18" charset="0"/>
            </a:endParaRPr>
          </a:p>
          <a:p>
            <a:pPr marL="0" indent="0">
              <a:buNone/>
            </a:pPr>
            <a:r>
              <a:rPr lang="en-US" sz="2400" dirty="0">
                <a:solidFill>
                  <a:schemeClr val="tx1"/>
                </a:solidFill>
                <a:latin typeface="Cambria" panose="02040503050406030204" pitchFamily="18" charset="0"/>
                <a:ea typeface="Cambria" panose="02040503050406030204" pitchFamily="18" charset="0"/>
              </a:rPr>
              <a:t>Agency will be responsible for: </a:t>
            </a:r>
          </a:p>
          <a:p>
            <a:pPr marL="800100" lvl="1" indent="-342900">
              <a:buFont typeface="Wingdings" panose="05000000000000000000" pitchFamily="2" charset="2"/>
              <a:buChar char="ü"/>
            </a:pPr>
            <a:r>
              <a:rPr lang="en-US" sz="2400" dirty="0">
                <a:solidFill>
                  <a:schemeClr val="tx1"/>
                </a:solidFill>
                <a:latin typeface="Cambria" panose="02040503050406030204" pitchFamily="18" charset="0"/>
                <a:ea typeface="Cambria" panose="02040503050406030204" pitchFamily="18" charset="0"/>
              </a:rPr>
              <a:t>operating the vehicle for at least                                                                               one year</a:t>
            </a:r>
          </a:p>
          <a:p>
            <a:pPr marL="800100" lvl="1" indent="-342900">
              <a:buFont typeface="Wingdings" panose="05000000000000000000" pitchFamily="2" charset="2"/>
              <a:buChar char="ü"/>
            </a:pPr>
            <a:r>
              <a:rPr lang="en-US" sz="2400" dirty="0">
                <a:solidFill>
                  <a:schemeClr val="tx1"/>
                </a:solidFill>
                <a:latin typeface="Cambria" panose="02040503050406030204" pitchFamily="18" charset="0"/>
                <a:ea typeface="Cambria" panose="02040503050406030204" pitchFamily="18" charset="0"/>
              </a:rPr>
              <a:t>all operating expenses</a:t>
            </a:r>
          </a:p>
          <a:p>
            <a:pPr marL="800100" lvl="1" indent="-342900">
              <a:buFont typeface="Wingdings" panose="05000000000000000000" pitchFamily="2" charset="2"/>
              <a:buChar char="ü"/>
            </a:pPr>
            <a:r>
              <a:rPr lang="en-US" sz="2400" spc="-60" dirty="0">
                <a:latin typeface="Cambria" panose="02040503050406030204" pitchFamily="18" charset="0"/>
                <a:ea typeface="Cambria" panose="02040503050406030204" pitchFamily="18" charset="0"/>
                <a:cs typeface="Gill Sans MT"/>
              </a:rPr>
              <a:t>completing the Annual Operating Report                                                                                   and the monthly trip reporting (NTD)</a:t>
            </a:r>
            <a:endParaRPr lang="en-US" sz="400" spc="-60" dirty="0">
              <a:latin typeface="Cambria" panose="02040503050406030204" pitchFamily="18" charset="0"/>
              <a:ea typeface="Cambria" panose="02040503050406030204" pitchFamily="18" charset="0"/>
              <a:cs typeface="Gill Sans MT"/>
            </a:endParaRPr>
          </a:p>
          <a:p>
            <a:pPr lvl="1"/>
            <a:endParaRPr lang="en-US" sz="2400" dirty="0">
              <a:solidFill>
                <a:schemeClr val="tx1"/>
              </a:solidFill>
              <a:latin typeface="Cambria" panose="02040503050406030204" pitchFamily="18" charset="0"/>
              <a:ea typeface="Cambria" panose="02040503050406030204" pitchFamily="18" charset="0"/>
            </a:endParaRPr>
          </a:p>
          <a:p>
            <a:pPr marL="0" indent="0">
              <a:buNone/>
            </a:pPr>
            <a:r>
              <a:rPr lang="en-US" sz="2400" dirty="0">
                <a:solidFill>
                  <a:schemeClr val="tx1"/>
                </a:solidFill>
                <a:latin typeface="Cambria" panose="02040503050406030204" pitchFamily="18" charset="0"/>
                <a:ea typeface="Cambria" panose="02040503050406030204" pitchFamily="18" charset="0"/>
              </a:rPr>
              <a:t>Requirements:</a:t>
            </a:r>
          </a:p>
          <a:p>
            <a:pPr marL="800100" lvl="1" indent="-342900">
              <a:buFont typeface="Wingdings" panose="05000000000000000000" pitchFamily="2" charset="2"/>
              <a:buChar char="q"/>
            </a:pPr>
            <a:r>
              <a:rPr lang="en-US" sz="2400" dirty="0">
                <a:solidFill>
                  <a:schemeClr val="tx1"/>
                </a:solidFill>
                <a:latin typeface="Cambria" panose="02040503050406030204" pitchFamily="18" charset="0"/>
                <a:ea typeface="Cambria" panose="02040503050406030204" pitchFamily="18" charset="0"/>
              </a:rPr>
              <a:t>FTA approvals</a:t>
            </a:r>
          </a:p>
          <a:p>
            <a:pPr marL="800100" lvl="1" indent="-342900">
              <a:buFont typeface="Wingdings" panose="05000000000000000000" pitchFamily="2" charset="2"/>
              <a:buChar char="q"/>
            </a:pPr>
            <a:r>
              <a:rPr lang="en-US" sz="2400" dirty="0">
                <a:latin typeface="Cambria" panose="02040503050406030204" pitchFamily="18" charset="0"/>
                <a:ea typeface="Cambria" panose="02040503050406030204" pitchFamily="18" charset="0"/>
              </a:rPr>
              <a:t>Having an active contract with the CTC</a:t>
            </a:r>
            <a:endParaRPr lang="en-US" sz="2400" dirty="0">
              <a:solidFill>
                <a:schemeClr val="tx1"/>
              </a:solidFill>
              <a:latin typeface="Cambria" panose="02040503050406030204" pitchFamily="18" charset="0"/>
              <a:ea typeface="Cambria" panose="02040503050406030204" pitchFamily="18" charset="0"/>
            </a:endParaRPr>
          </a:p>
          <a:p>
            <a:pPr lvl="1"/>
            <a:endParaRPr lang="en-US" sz="400" spc="-60" dirty="0">
              <a:latin typeface="Cambria" panose="02040503050406030204" pitchFamily="18" charset="0"/>
              <a:ea typeface="Cambria" panose="02040503050406030204" pitchFamily="18" charset="0"/>
              <a:cs typeface="Gill Sans MT"/>
            </a:endParaRPr>
          </a:p>
          <a:p>
            <a:pPr lvl="1"/>
            <a:endParaRPr lang="en-US" sz="400" spc="-60" dirty="0">
              <a:latin typeface="Cambria" panose="02040503050406030204" pitchFamily="18" charset="0"/>
              <a:ea typeface="Cambria" panose="02040503050406030204" pitchFamily="18" charset="0"/>
              <a:cs typeface="Gill Sans MT"/>
            </a:endParaRPr>
          </a:p>
        </p:txBody>
      </p:sp>
      <p:pic>
        <p:nvPicPr>
          <p:cNvPr id="1026" name="Picture 2" descr="Image result for lynx vanpool program">
            <a:extLst>
              <a:ext uri="{FF2B5EF4-FFF2-40B4-BE49-F238E27FC236}">
                <a16:creationId xmlns:a16="http://schemas.microsoft.com/office/drawing/2014/main" id="{10347A8A-A1E2-1A83-16B0-02F26A075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2301" y="2743200"/>
            <a:ext cx="4051274" cy="28573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398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1D6E-7404-584D-EDA4-A4E37C521DA6}"/>
            </a:ext>
          </a:extLst>
        </p:cNvPr>
        <p:cNvGrpSpPr/>
        <p:nvPr/>
      </p:nvGrpSpPr>
      <p:grpSpPr>
        <a:xfrm>
          <a:off x="0" y="0"/>
          <a:ext cx="0" cy="0"/>
          <a:chOff x="0" y="0"/>
          <a:chExt cx="0" cy="0"/>
        </a:xfrm>
      </p:grpSpPr>
      <p:pic>
        <p:nvPicPr>
          <p:cNvPr id="30" name="Picture 29" descr="Close-up of a badge with a red lanyard&#10;&#10;Description automatically generated">
            <a:extLst>
              <a:ext uri="{FF2B5EF4-FFF2-40B4-BE49-F238E27FC236}">
                <a16:creationId xmlns:a16="http://schemas.microsoft.com/office/drawing/2014/main" id="{0DC4F592-444B-AAE7-7249-982C61D6F080}"/>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854464" y="227684"/>
            <a:ext cx="1191869" cy="1416483"/>
          </a:xfrm>
          <a:prstGeom prst="rect">
            <a:avLst/>
          </a:prstGeom>
        </p:spPr>
      </p:pic>
      <p:grpSp>
        <p:nvGrpSpPr>
          <p:cNvPr id="2" name="object 2">
            <a:extLst>
              <a:ext uri="{FF2B5EF4-FFF2-40B4-BE49-F238E27FC236}">
                <a16:creationId xmlns:a16="http://schemas.microsoft.com/office/drawing/2014/main" id="{57542B3F-098D-FEDC-C8C7-B2EE92F6322C}"/>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8897590F-9637-94D9-05D6-627A738C3A9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C565E0BF-3C5F-E8C4-4D5B-760D5552EBB2}"/>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A4F568DD-02AE-9B3C-AC0E-60C784640C64}"/>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47CB2C2B-89FE-C7AE-50EB-CC74E3DAADE7}"/>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0786025D-714C-F144-1E9A-41B64864791E}"/>
                </a:ext>
              </a:extLst>
            </p:cNvPr>
            <p:cNvPicPr>
              <a:picLocks noChangeAspect="1"/>
            </p:cNvPicPr>
            <p:nvPr/>
          </p:nvPicPr>
          <p:blipFill>
            <a:blip r:embed="rId4"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6E6176C2-40BC-198B-93DD-0BFC6AC754DB}"/>
              </a:ext>
            </a:extLst>
          </p:cNvPr>
          <p:cNvSpPr txBox="1">
            <a:spLocks noGrp="1"/>
          </p:cNvSpPr>
          <p:nvPr>
            <p:ph type="title"/>
          </p:nvPr>
        </p:nvSpPr>
        <p:spPr>
          <a:xfrm>
            <a:off x="304799" y="395233"/>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AWARD REQUIREMENTS</a:t>
            </a:r>
            <a:endParaRPr sz="2400" cap="all"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387ABD9B-4902-A3D8-CEA2-FB961952AB56}"/>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7D1118F8-145E-CBD7-A0BA-9D8990C5EBE9}"/>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grpSp>
        <p:nvGrpSpPr>
          <p:cNvPr id="10" name="Group 9">
            <a:extLst>
              <a:ext uri="{FF2B5EF4-FFF2-40B4-BE49-F238E27FC236}">
                <a16:creationId xmlns:a16="http://schemas.microsoft.com/office/drawing/2014/main" id="{25D28813-DF11-C14C-E8BF-37ACDB14755F}"/>
              </a:ext>
            </a:extLst>
          </p:cNvPr>
          <p:cNvGrpSpPr/>
          <p:nvPr/>
        </p:nvGrpSpPr>
        <p:grpSpPr>
          <a:xfrm>
            <a:off x="724111" y="1563032"/>
            <a:ext cx="2247689" cy="4456768"/>
            <a:chOff x="829875" y="1457254"/>
            <a:chExt cx="3733800" cy="2286000"/>
          </a:xfrm>
        </p:grpSpPr>
        <p:sp>
          <p:nvSpPr>
            <p:cNvPr id="11" name="Flowchart: Alternate Process 10">
              <a:extLst>
                <a:ext uri="{FF2B5EF4-FFF2-40B4-BE49-F238E27FC236}">
                  <a16:creationId xmlns:a16="http://schemas.microsoft.com/office/drawing/2014/main" id="{94BB9451-F05B-290A-3C76-34A480CB7792}"/>
                </a:ext>
              </a:extLst>
            </p:cNvPr>
            <p:cNvSpPr/>
            <p:nvPr/>
          </p:nvSpPr>
          <p:spPr>
            <a:xfrm>
              <a:off x="829875" y="1457254"/>
              <a:ext cx="3733800" cy="22860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15" name="TextBox 14">
              <a:extLst>
                <a:ext uri="{FF2B5EF4-FFF2-40B4-BE49-F238E27FC236}">
                  <a16:creationId xmlns:a16="http://schemas.microsoft.com/office/drawing/2014/main" id="{37111160-684C-3EC3-251C-329D3DADB199}"/>
                </a:ext>
              </a:extLst>
            </p:cNvPr>
            <p:cNvSpPr txBox="1"/>
            <p:nvPr/>
          </p:nvSpPr>
          <p:spPr>
            <a:xfrm>
              <a:off x="914400" y="1499052"/>
              <a:ext cx="3649275" cy="1446103"/>
            </a:xfrm>
            <a:prstGeom prst="rect">
              <a:avLst/>
            </a:prstGeom>
            <a:noFill/>
          </p:spPr>
          <p:txBody>
            <a:bodyPr wrap="square" rtlCol="0">
              <a:spAutoFit/>
            </a:bodyPr>
            <a:lstStyle/>
            <a:p>
              <a:pPr algn="ctr"/>
              <a:r>
                <a:rPr lang="en-US" sz="2400" b="1" dirty="0">
                  <a:latin typeface="Cambria" panose="02040503050406030204" pitchFamily="18" charset="0"/>
                  <a:ea typeface="Cambria" panose="02040503050406030204" pitchFamily="18" charset="0"/>
                </a:rPr>
                <a:t>Regional Coordination Efforts</a:t>
              </a:r>
            </a:p>
            <a:p>
              <a:endParaRPr lang="en-US" sz="1600" b="1" dirty="0">
                <a:latin typeface="Cambria" panose="02040503050406030204" pitchFamily="18" charset="0"/>
                <a:ea typeface="Cambria" panose="02040503050406030204" pitchFamily="18" charset="0"/>
              </a:endParaRPr>
            </a:p>
            <a:p>
              <a:pPr marL="342900" indent="-342900">
                <a:buBlip>
                  <a:blip r:embed="rId5"/>
                </a:buBlip>
              </a:pPr>
              <a:r>
                <a:rPr lang="en-US" sz="2000" dirty="0">
                  <a:latin typeface="Cambria" panose="02040503050406030204" pitchFamily="18" charset="0"/>
                  <a:ea typeface="Cambria" panose="02040503050406030204" pitchFamily="18" charset="0"/>
                </a:rPr>
                <a:t>LYNX’s  Human Services Transportation Plan (HSTP)</a:t>
              </a:r>
            </a:p>
            <a:p>
              <a:endParaRPr lang="en-US" dirty="0"/>
            </a:p>
          </p:txBody>
        </p:sp>
      </p:grpSp>
      <p:grpSp>
        <p:nvGrpSpPr>
          <p:cNvPr id="16" name="Group 15">
            <a:extLst>
              <a:ext uri="{FF2B5EF4-FFF2-40B4-BE49-F238E27FC236}">
                <a16:creationId xmlns:a16="http://schemas.microsoft.com/office/drawing/2014/main" id="{B21B3C7F-BC7A-96B0-BB3C-6B2145096124}"/>
              </a:ext>
            </a:extLst>
          </p:cNvPr>
          <p:cNvGrpSpPr/>
          <p:nvPr/>
        </p:nvGrpSpPr>
        <p:grpSpPr>
          <a:xfrm>
            <a:off x="6253018" y="1561453"/>
            <a:ext cx="2281382" cy="4456768"/>
            <a:chOff x="4572000" y="1295399"/>
            <a:chExt cx="3733800" cy="1948903"/>
          </a:xfrm>
        </p:grpSpPr>
        <p:sp>
          <p:nvSpPr>
            <p:cNvPr id="17" name="Rectangle: Rounded Corners 16">
              <a:extLst>
                <a:ext uri="{FF2B5EF4-FFF2-40B4-BE49-F238E27FC236}">
                  <a16:creationId xmlns:a16="http://schemas.microsoft.com/office/drawing/2014/main" id="{F71C6269-58AB-6651-DED6-4307408F1A07}"/>
                </a:ext>
              </a:extLst>
            </p:cNvPr>
            <p:cNvSpPr/>
            <p:nvPr/>
          </p:nvSpPr>
          <p:spPr>
            <a:xfrm>
              <a:off x="4572000" y="1295399"/>
              <a:ext cx="3733800" cy="194890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8" name="TextBox 17">
              <a:extLst>
                <a:ext uri="{FF2B5EF4-FFF2-40B4-BE49-F238E27FC236}">
                  <a16:creationId xmlns:a16="http://schemas.microsoft.com/office/drawing/2014/main" id="{F1ECB25F-1283-80D3-594E-929A573F7184}"/>
                </a:ext>
              </a:extLst>
            </p:cNvPr>
            <p:cNvSpPr txBox="1"/>
            <p:nvPr/>
          </p:nvSpPr>
          <p:spPr>
            <a:xfrm>
              <a:off x="4610099" y="1331724"/>
              <a:ext cx="3657600" cy="1553915"/>
            </a:xfrm>
            <a:prstGeom prst="rect">
              <a:avLst/>
            </a:prstGeom>
            <a:noFill/>
          </p:spPr>
          <p:txBody>
            <a:bodyPr wrap="square" rtlCol="0">
              <a:spAutoFit/>
            </a:bodyPr>
            <a:lstStyle/>
            <a:p>
              <a:pPr algn="ctr"/>
              <a:r>
                <a:rPr lang="en-US" sz="2400" b="1" dirty="0">
                  <a:latin typeface="Cambria" panose="02040503050406030204" pitchFamily="18" charset="0"/>
                  <a:ea typeface="Cambria" panose="02040503050406030204" pitchFamily="18" charset="0"/>
                </a:rPr>
                <a:t>Reviews and Oversight</a:t>
              </a:r>
            </a:p>
            <a:p>
              <a:endParaRPr lang="en-US" sz="1600" dirty="0">
                <a:latin typeface="Cambria" panose="02040503050406030204" pitchFamily="18" charset="0"/>
                <a:ea typeface="Cambria" panose="02040503050406030204" pitchFamily="18" charset="0"/>
              </a:endParaRPr>
            </a:p>
            <a:p>
              <a:pPr marL="342900" indent="-342900">
                <a:buBlip>
                  <a:blip r:embed="rId5"/>
                </a:buBlip>
              </a:pPr>
              <a:r>
                <a:rPr lang="en-US" sz="2000" dirty="0">
                  <a:latin typeface="Cambria" panose="02040503050406030204" pitchFamily="18" charset="0"/>
                  <a:ea typeface="Cambria" panose="02040503050406030204" pitchFamily="18" charset="0"/>
                </a:rPr>
                <a:t>Record Keeping Audits </a:t>
              </a:r>
            </a:p>
            <a:p>
              <a:pPr marL="285750" indent="-285750">
                <a:buBlip>
                  <a:blip r:embed="rId5"/>
                </a:buBlip>
              </a:pPr>
              <a:endParaRPr lang="en-US" sz="1600" dirty="0">
                <a:latin typeface="Cambria" panose="02040503050406030204" pitchFamily="18" charset="0"/>
                <a:ea typeface="Cambria" panose="02040503050406030204" pitchFamily="18" charset="0"/>
              </a:endParaRPr>
            </a:p>
            <a:p>
              <a:pPr marL="342900" indent="-342900">
                <a:buBlip>
                  <a:blip r:embed="rId5"/>
                </a:buBlip>
              </a:pPr>
              <a:r>
                <a:rPr lang="en-US" sz="2000" dirty="0">
                  <a:latin typeface="Cambria" panose="02040503050406030204" pitchFamily="18" charset="0"/>
                  <a:ea typeface="Cambria" panose="02040503050406030204" pitchFamily="18" charset="0"/>
                </a:rPr>
                <a:t>Virtual Desktop Reviews</a:t>
              </a:r>
            </a:p>
            <a:p>
              <a:pPr marL="285750" indent="-285750">
                <a:buBlip>
                  <a:blip r:embed="rId5"/>
                </a:buBlip>
              </a:pPr>
              <a:endParaRPr lang="en-US" sz="1600" dirty="0">
                <a:latin typeface="Cambria" panose="02040503050406030204" pitchFamily="18" charset="0"/>
                <a:ea typeface="Cambria" panose="02040503050406030204" pitchFamily="18" charset="0"/>
              </a:endParaRPr>
            </a:p>
            <a:p>
              <a:pPr marL="342900" indent="-342900">
                <a:buBlip>
                  <a:blip r:embed="rId5"/>
                </a:buBlip>
              </a:pPr>
              <a:r>
                <a:rPr lang="en-US" sz="2000" dirty="0">
                  <a:latin typeface="Cambria" panose="02040503050406030204" pitchFamily="18" charset="0"/>
                  <a:ea typeface="Cambria" panose="02040503050406030204" pitchFamily="18" charset="0"/>
                </a:rPr>
                <a:t>Pre &amp; Post Award Monitoring</a:t>
              </a:r>
            </a:p>
          </p:txBody>
        </p:sp>
      </p:grpSp>
      <p:grpSp>
        <p:nvGrpSpPr>
          <p:cNvPr id="22" name="Group 21">
            <a:extLst>
              <a:ext uri="{FF2B5EF4-FFF2-40B4-BE49-F238E27FC236}">
                <a16:creationId xmlns:a16="http://schemas.microsoft.com/office/drawing/2014/main" id="{9A6761E8-764F-5740-884B-61BB9B5E0887}"/>
              </a:ext>
            </a:extLst>
          </p:cNvPr>
          <p:cNvGrpSpPr/>
          <p:nvPr/>
        </p:nvGrpSpPr>
        <p:grpSpPr>
          <a:xfrm>
            <a:off x="8835061" y="1561451"/>
            <a:ext cx="2290139" cy="4456769"/>
            <a:chOff x="4582724" y="3581400"/>
            <a:chExt cx="3724246" cy="2262594"/>
          </a:xfrm>
        </p:grpSpPr>
        <p:sp>
          <p:nvSpPr>
            <p:cNvPr id="23" name="Rectangle: Rounded Corners 22">
              <a:extLst>
                <a:ext uri="{FF2B5EF4-FFF2-40B4-BE49-F238E27FC236}">
                  <a16:creationId xmlns:a16="http://schemas.microsoft.com/office/drawing/2014/main" id="{664A2993-F29F-69FF-C8A6-4A33A1A61790}"/>
                </a:ext>
              </a:extLst>
            </p:cNvPr>
            <p:cNvSpPr/>
            <p:nvPr/>
          </p:nvSpPr>
          <p:spPr>
            <a:xfrm>
              <a:off x="4582724" y="3581400"/>
              <a:ext cx="3723075" cy="226259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4" name="TextBox 23">
              <a:extLst>
                <a:ext uri="{FF2B5EF4-FFF2-40B4-BE49-F238E27FC236}">
                  <a16:creationId xmlns:a16="http://schemas.microsoft.com/office/drawing/2014/main" id="{00ABEDD8-109C-E9E2-CF5D-B7F8ABD897D3}"/>
                </a:ext>
              </a:extLst>
            </p:cNvPr>
            <p:cNvSpPr txBox="1"/>
            <p:nvPr/>
          </p:nvSpPr>
          <p:spPr>
            <a:xfrm>
              <a:off x="4649369" y="3623573"/>
              <a:ext cx="3657601" cy="1781258"/>
            </a:xfrm>
            <a:prstGeom prst="rect">
              <a:avLst/>
            </a:prstGeom>
            <a:noFill/>
          </p:spPr>
          <p:txBody>
            <a:bodyPr wrap="square" rtlCol="0">
              <a:spAutoFit/>
            </a:bodyPr>
            <a:lstStyle/>
            <a:p>
              <a:pPr algn="ctr"/>
              <a:r>
                <a:rPr lang="en-US" sz="2400" b="1" dirty="0">
                  <a:latin typeface="Cambria" panose="02040503050406030204" pitchFamily="18" charset="0"/>
                  <a:ea typeface="Cambria" panose="02040503050406030204" pitchFamily="18" charset="0"/>
                </a:rPr>
                <a:t>Vehicle Use</a:t>
              </a:r>
            </a:p>
            <a:p>
              <a:endParaRPr lang="en-US" sz="1600" dirty="0">
                <a:latin typeface="Cambria" panose="02040503050406030204" pitchFamily="18" charset="0"/>
                <a:ea typeface="Cambria" panose="02040503050406030204" pitchFamily="18" charset="0"/>
              </a:endParaRPr>
            </a:p>
            <a:p>
              <a:pPr marL="342900" indent="-342900">
                <a:buBlip>
                  <a:blip r:embed="rId5"/>
                </a:buBlip>
              </a:pPr>
              <a:r>
                <a:rPr lang="en-US" sz="2000" dirty="0">
                  <a:latin typeface="Cambria" panose="02040503050406030204" pitchFamily="18" charset="0"/>
                  <a:ea typeface="Cambria" panose="02040503050406030204" pitchFamily="18" charset="0"/>
                </a:rPr>
                <a:t>Maintenance Requirements</a:t>
              </a:r>
            </a:p>
            <a:p>
              <a:endParaRPr lang="en-US" sz="1600" dirty="0">
                <a:latin typeface="Cambria" panose="02040503050406030204" pitchFamily="18" charset="0"/>
                <a:ea typeface="Cambria" panose="02040503050406030204" pitchFamily="18" charset="0"/>
              </a:endParaRPr>
            </a:p>
            <a:p>
              <a:pPr marL="342900" indent="-342900">
                <a:buBlip>
                  <a:blip r:embed="rId5"/>
                </a:buBlip>
              </a:pPr>
              <a:r>
                <a:rPr lang="en-US" sz="2000" dirty="0">
                  <a:latin typeface="Cambria" panose="02040503050406030204" pitchFamily="18" charset="0"/>
                  <a:ea typeface="Cambria" panose="02040503050406030204" pitchFamily="18" charset="0"/>
                </a:rPr>
                <a:t>Transport seniors and individuals with disabilities</a:t>
              </a:r>
            </a:p>
            <a:p>
              <a:endParaRPr lang="en-US" dirty="0"/>
            </a:p>
          </p:txBody>
        </p:sp>
      </p:grpSp>
      <p:pic>
        <p:nvPicPr>
          <p:cNvPr id="29" name="Graphic 28" descr="Person in wheelchair">
            <a:extLst>
              <a:ext uri="{FF2B5EF4-FFF2-40B4-BE49-F238E27FC236}">
                <a16:creationId xmlns:a16="http://schemas.microsoft.com/office/drawing/2014/main" id="{37750708-4676-5C75-D6F5-6952A0B36D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14436" y="5118005"/>
            <a:ext cx="650875" cy="650875"/>
          </a:xfrm>
          <a:prstGeom prst="rect">
            <a:avLst/>
          </a:prstGeom>
        </p:spPr>
      </p:pic>
      <p:pic>
        <p:nvPicPr>
          <p:cNvPr id="33" name="Picture 32">
            <a:extLst>
              <a:ext uri="{FF2B5EF4-FFF2-40B4-BE49-F238E27FC236}">
                <a16:creationId xmlns:a16="http://schemas.microsoft.com/office/drawing/2014/main" id="{1C145672-115F-4FFB-D921-3894CC86FC49}"/>
              </a:ext>
            </a:extLst>
          </p:cNvPr>
          <p:cNvPicPr>
            <a:picLocks noChangeAspect="1"/>
          </p:cNvPicPr>
          <p:nvPr/>
        </p:nvPicPr>
        <p:blipFill>
          <a:blip r:embed="rId8"/>
          <a:stretch>
            <a:fillRect/>
          </a:stretch>
        </p:blipFill>
        <p:spPr>
          <a:xfrm rot="741713">
            <a:off x="3587619" y="1298697"/>
            <a:ext cx="1954592" cy="25377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5" name="Picture 34">
            <a:extLst>
              <a:ext uri="{FF2B5EF4-FFF2-40B4-BE49-F238E27FC236}">
                <a16:creationId xmlns:a16="http://schemas.microsoft.com/office/drawing/2014/main" id="{1B4788FF-A569-8BF2-7D8F-173107A59A8D}"/>
              </a:ext>
            </a:extLst>
          </p:cNvPr>
          <p:cNvPicPr>
            <a:picLocks noChangeAspect="1"/>
          </p:cNvPicPr>
          <p:nvPr/>
        </p:nvPicPr>
        <p:blipFill>
          <a:blip r:embed="rId9"/>
          <a:stretch>
            <a:fillRect/>
          </a:stretch>
        </p:blipFill>
        <p:spPr>
          <a:xfrm rot="21016262">
            <a:off x="3581223" y="3356615"/>
            <a:ext cx="1877183" cy="24556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8580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righ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righ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1D6E-7404-584D-EDA4-A4E37C521DA6}"/>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57542B3F-098D-FEDC-C8C7-B2EE92F6322C}"/>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8897590F-9637-94D9-05D6-627A738C3A94}"/>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C565E0BF-3C5F-E8C4-4D5B-760D5552EBB2}"/>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A4F568DD-02AE-9B3C-AC0E-60C784640C64}"/>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47CB2C2B-89FE-C7AE-50EB-CC74E3DAADE7}"/>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0786025D-714C-F144-1E9A-41B64864791E}"/>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6E6176C2-40BC-198B-93DD-0BFC6AC754DB}"/>
              </a:ext>
            </a:extLst>
          </p:cNvPr>
          <p:cNvSpPr txBox="1">
            <a:spLocks noGrp="1"/>
          </p:cNvSpPr>
          <p:nvPr>
            <p:ph type="title"/>
          </p:nvPr>
        </p:nvSpPr>
        <p:spPr>
          <a:xfrm>
            <a:off x="304799" y="395233"/>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AWARD REQUIREMENTS</a:t>
            </a:r>
            <a:endParaRPr sz="2400" cap="all"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387ABD9B-4902-A3D8-CEA2-FB961952AB56}"/>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7D1118F8-145E-CBD7-A0BA-9D8990C5EBE9}"/>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grpSp>
        <p:nvGrpSpPr>
          <p:cNvPr id="19" name="Group 18">
            <a:extLst>
              <a:ext uri="{FF2B5EF4-FFF2-40B4-BE49-F238E27FC236}">
                <a16:creationId xmlns:a16="http://schemas.microsoft.com/office/drawing/2014/main" id="{E0158015-E576-D4A9-4CAA-9331833D6355}"/>
              </a:ext>
            </a:extLst>
          </p:cNvPr>
          <p:cNvGrpSpPr/>
          <p:nvPr/>
        </p:nvGrpSpPr>
        <p:grpSpPr>
          <a:xfrm>
            <a:off x="1455349" y="1371600"/>
            <a:ext cx="2278451" cy="4761272"/>
            <a:chOff x="798196" y="3352812"/>
            <a:chExt cx="3733800" cy="2427359"/>
          </a:xfrm>
        </p:grpSpPr>
        <p:sp>
          <p:nvSpPr>
            <p:cNvPr id="20" name="Rectangle: Rounded Corners 19">
              <a:extLst>
                <a:ext uri="{FF2B5EF4-FFF2-40B4-BE49-F238E27FC236}">
                  <a16:creationId xmlns:a16="http://schemas.microsoft.com/office/drawing/2014/main" id="{002ACCB0-75EE-BDAB-DF30-0C27F674DD0C}"/>
                </a:ext>
              </a:extLst>
            </p:cNvPr>
            <p:cNvSpPr/>
            <p:nvPr/>
          </p:nvSpPr>
          <p:spPr>
            <a:xfrm>
              <a:off x="798196" y="3352812"/>
              <a:ext cx="3733800" cy="227211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1" name="TextBox 20">
              <a:extLst>
                <a:ext uri="{FF2B5EF4-FFF2-40B4-BE49-F238E27FC236}">
                  <a16:creationId xmlns:a16="http://schemas.microsoft.com/office/drawing/2014/main" id="{AC1F1016-ED59-1570-28EE-7A6B6BF18623}"/>
                </a:ext>
              </a:extLst>
            </p:cNvPr>
            <p:cNvSpPr txBox="1"/>
            <p:nvPr/>
          </p:nvSpPr>
          <p:spPr>
            <a:xfrm>
              <a:off x="800939" y="3395161"/>
              <a:ext cx="3619501" cy="2385010"/>
            </a:xfrm>
            <a:prstGeom prst="rect">
              <a:avLst/>
            </a:prstGeom>
            <a:noFill/>
          </p:spPr>
          <p:txBody>
            <a:bodyPr wrap="square" rtlCol="0">
              <a:spAutoFit/>
            </a:bodyPr>
            <a:lstStyle/>
            <a:p>
              <a:pPr algn="ctr"/>
              <a:r>
                <a:rPr lang="en-US" sz="2400" b="1" dirty="0">
                  <a:latin typeface="Cambria" panose="02040503050406030204" pitchFamily="18" charset="0"/>
                  <a:ea typeface="Cambria" panose="02040503050406030204" pitchFamily="18" charset="0"/>
                </a:rPr>
                <a:t>Reporting</a:t>
              </a:r>
            </a:p>
            <a:p>
              <a:endParaRPr lang="en-US" sz="1600" dirty="0">
                <a:latin typeface="Cambria" panose="02040503050406030204" pitchFamily="18" charset="0"/>
                <a:ea typeface="Cambria" panose="02040503050406030204" pitchFamily="18" charset="0"/>
              </a:endParaRPr>
            </a:p>
            <a:p>
              <a:pPr marL="342900" indent="-342900">
                <a:buBlip>
                  <a:blip r:embed="rId3"/>
                </a:buBlip>
              </a:pPr>
              <a:r>
                <a:rPr lang="en-US" sz="2000" dirty="0">
                  <a:latin typeface="Cambria" panose="02040503050406030204" pitchFamily="18" charset="0"/>
                  <a:ea typeface="Cambria" panose="02040503050406030204" pitchFamily="18" charset="0"/>
                </a:rPr>
                <a:t>Monthly Operating Data</a:t>
              </a:r>
            </a:p>
            <a:p>
              <a:endParaRPr lang="en-US" sz="1000" dirty="0">
                <a:latin typeface="Cambria" panose="02040503050406030204" pitchFamily="18" charset="0"/>
                <a:ea typeface="Cambria" panose="02040503050406030204" pitchFamily="18" charset="0"/>
              </a:endParaRPr>
            </a:p>
            <a:p>
              <a:pPr marL="342900" indent="-342900">
                <a:buBlip>
                  <a:blip r:embed="rId3"/>
                </a:buBlip>
              </a:pPr>
              <a:r>
                <a:rPr lang="en-US" sz="2000" dirty="0">
                  <a:latin typeface="Cambria" panose="02040503050406030204" pitchFamily="18" charset="0"/>
                  <a:ea typeface="Cambria" panose="02040503050406030204" pitchFamily="18" charset="0"/>
                </a:rPr>
                <a:t>Monthly Invoices</a:t>
              </a:r>
            </a:p>
            <a:p>
              <a:endParaRPr lang="en-US" sz="1000" dirty="0">
                <a:latin typeface="Cambria" panose="02040503050406030204" pitchFamily="18" charset="0"/>
                <a:ea typeface="Cambria" panose="02040503050406030204" pitchFamily="18" charset="0"/>
              </a:endParaRPr>
            </a:p>
            <a:p>
              <a:pPr marL="342900" indent="-342900">
                <a:buBlip>
                  <a:blip r:embed="rId3"/>
                </a:buBlip>
              </a:pPr>
              <a:r>
                <a:rPr lang="en-US" sz="2000" dirty="0">
                  <a:latin typeface="Cambria" panose="02040503050406030204" pitchFamily="18" charset="0"/>
                  <a:ea typeface="Cambria" panose="02040503050406030204" pitchFamily="18" charset="0"/>
                </a:rPr>
                <a:t>Quarterly Progress Reports</a:t>
              </a:r>
            </a:p>
            <a:p>
              <a:endParaRPr lang="en-US" sz="1000" dirty="0">
                <a:latin typeface="Cambria" panose="02040503050406030204" pitchFamily="18" charset="0"/>
                <a:ea typeface="Cambria" panose="02040503050406030204" pitchFamily="18" charset="0"/>
              </a:endParaRPr>
            </a:p>
            <a:p>
              <a:pPr marL="342900" indent="-342900">
                <a:buBlip>
                  <a:blip r:embed="rId3"/>
                </a:buBlip>
              </a:pPr>
              <a:r>
                <a:rPr lang="en-US" sz="2000" dirty="0">
                  <a:latin typeface="Cambria" panose="02040503050406030204" pitchFamily="18" charset="0"/>
                  <a:ea typeface="Cambria" panose="02040503050406030204" pitchFamily="18" charset="0"/>
                </a:rPr>
                <a:t>CTC Reporting &amp; Annual Inspections</a:t>
              </a:r>
            </a:p>
            <a:p>
              <a:endParaRPr lang="en-US" dirty="0"/>
            </a:p>
          </p:txBody>
        </p:sp>
      </p:grpSp>
      <p:pic>
        <p:nvPicPr>
          <p:cNvPr id="31" name="Picture 30">
            <a:extLst>
              <a:ext uri="{FF2B5EF4-FFF2-40B4-BE49-F238E27FC236}">
                <a16:creationId xmlns:a16="http://schemas.microsoft.com/office/drawing/2014/main" id="{A341D8B6-A0E3-3913-BE04-EFA524AEDA8F}"/>
              </a:ext>
            </a:extLst>
          </p:cNvPr>
          <p:cNvPicPr>
            <a:picLocks noChangeAspect="1"/>
          </p:cNvPicPr>
          <p:nvPr/>
        </p:nvPicPr>
        <p:blipFill>
          <a:blip r:embed="rId4"/>
          <a:stretch>
            <a:fillRect/>
          </a:stretch>
        </p:blipFill>
        <p:spPr>
          <a:xfrm>
            <a:off x="4408806" y="1005074"/>
            <a:ext cx="3364299" cy="5009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E2FFC5DE-5483-8EAD-F1B6-4A84B0E20329}"/>
              </a:ext>
            </a:extLst>
          </p:cNvPr>
          <p:cNvPicPr>
            <a:picLocks noChangeAspect="1"/>
          </p:cNvPicPr>
          <p:nvPr/>
        </p:nvPicPr>
        <p:blipFill>
          <a:blip r:embed="rId5"/>
          <a:stretch>
            <a:fillRect/>
          </a:stretch>
        </p:blipFill>
        <p:spPr>
          <a:xfrm>
            <a:off x="7993451" y="677063"/>
            <a:ext cx="3284149" cy="24471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A5B6AD93-CF06-7323-9425-D213F67DEF84}"/>
              </a:ext>
            </a:extLst>
          </p:cNvPr>
          <p:cNvPicPr>
            <a:picLocks noChangeAspect="1"/>
          </p:cNvPicPr>
          <p:nvPr/>
        </p:nvPicPr>
        <p:blipFill>
          <a:blip r:embed="rId6"/>
          <a:stretch>
            <a:fillRect/>
          </a:stretch>
        </p:blipFill>
        <p:spPr>
          <a:xfrm>
            <a:off x="8001000" y="3352800"/>
            <a:ext cx="3286102" cy="27014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759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7418D-18C0-F30C-C4DF-6A0923D9BE7A}"/>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5AC282F9-3657-A311-ADC5-682E67053401}"/>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9E43F7E2-476C-F3D8-036D-0F211A872417}"/>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BB6C9B4A-22C8-9CDE-DA7B-6F9D08524154}"/>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A138F92A-CA6D-A1E3-F11F-202F5A950113}"/>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BA5B8B03-886A-9670-8BD9-24F19470CD0B}"/>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E11EC05E-51C6-D89D-721D-039F939034C0}"/>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F19EFA77-5302-242D-28D0-0D214056F611}"/>
              </a:ext>
            </a:extLst>
          </p:cNvPr>
          <p:cNvSpPr txBox="1">
            <a:spLocks noGrp="1"/>
          </p:cNvSpPr>
          <p:nvPr>
            <p:ph type="title"/>
          </p:nvPr>
        </p:nvSpPr>
        <p:spPr>
          <a:xfrm>
            <a:off x="304799" y="395233"/>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b="1" cap="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Application Schedule</a:t>
            </a:r>
            <a:endParaRPr sz="2400" cap="all"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A5EDFD0A-3103-03A8-EDF6-71021683542D}"/>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B6A08C13-BB12-1D0D-0A14-BE40E0997623}"/>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graphicFrame>
        <p:nvGraphicFramePr>
          <p:cNvPr id="10" name="Table 9">
            <a:extLst>
              <a:ext uri="{FF2B5EF4-FFF2-40B4-BE49-F238E27FC236}">
                <a16:creationId xmlns:a16="http://schemas.microsoft.com/office/drawing/2014/main" id="{56403E86-E26B-5DA0-A3BD-664AFB047761}"/>
              </a:ext>
            </a:extLst>
          </p:cNvPr>
          <p:cNvGraphicFramePr>
            <a:graphicFrameLocks noGrp="1"/>
          </p:cNvGraphicFramePr>
          <p:nvPr>
            <p:extLst>
              <p:ext uri="{D42A27DB-BD31-4B8C-83A1-F6EECF244321}">
                <p14:modId xmlns:p14="http://schemas.microsoft.com/office/powerpoint/2010/main" val="2956840738"/>
              </p:ext>
            </p:extLst>
          </p:nvPr>
        </p:nvGraphicFramePr>
        <p:xfrm>
          <a:off x="1905000" y="1264920"/>
          <a:ext cx="7112002" cy="4678680"/>
        </p:xfrm>
        <a:graphic>
          <a:graphicData uri="http://schemas.openxmlformats.org/drawingml/2006/table">
            <a:tbl>
              <a:tblPr firstRow="1" bandRow="1">
                <a:tableStyleId>{93296810-A885-4BE3-A3E7-6D5BEEA58F35}</a:tableStyleId>
              </a:tblPr>
              <a:tblGrid>
                <a:gridCol w="3556001">
                  <a:extLst>
                    <a:ext uri="{9D8B030D-6E8A-4147-A177-3AD203B41FA5}">
                      <a16:colId xmlns:a16="http://schemas.microsoft.com/office/drawing/2014/main" val="50897300"/>
                    </a:ext>
                  </a:extLst>
                </a:gridCol>
                <a:gridCol w="3556001">
                  <a:extLst>
                    <a:ext uri="{9D8B030D-6E8A-4147-A177-3AD203B41FA5}">
                      <a16:colId xmlns:a16="http://schemas.microsoft.com/office/drawing/2014/main" val="1515263594"/>
                    </a:ext>
                  </a:extLst>
                </a:gridCol>
              </a:tblGrid>
              <a:tr h="571500">
                <a:tc>
                  <a:txBody>
                    <a:bodyPr/>
                    <a:lstStyle/>
                    <a:p>
                      <a:pPr algn="ctr"/>
                      <a:r>
                        <a:rPr lang="en-US" sz="2500" dirty="0"/>
                        <a:t>Major Task</a:t>
                      </a:r>
                      <a:endParaRPr lang="en-US" sz="2500" dirty="0">
                        <a:latin typeface="Cambria" panose="02040503050406030204" pitchFamily="18" charset="0"/>
                        <a:ea typeface="Cambria" panose="02040503050406030204" pitchFamily="18" charset="0"/>
                      </a:endParaRPr>
                    </a:p>
                  </a:txBody>
                  <a:tcPr anchor="ctr"/>
                </a:tc>
                <a:tc>
                  <a:txBody>
                    <a:bodyPr/>
                    <a:lstStyle/>
                    <a:p>
                      <a:pPr algn="ctr"/>
                      <a:r>
                        <a:rPr lang="en-US" sz="2500" dirty="0"/>
                        <a:t>Dates</a:t>
                      </a:r>
                      <a:endParaRPr lang="en-US" sz="25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4199694148"/>
                  </a:ext>
                </a:extLst>
              </a:tr>
              <a:tr h="609600">
                <a:tc>
                  <a:txBody>
                    <a:bodyPr/>
                    <a:lstStyle/>
                    <a:p>
                      <a:pPr algn="ctr"/>
                      <a:r>
                        <a:rPr lang="en-US" sz="2000" dirty="0"/>
                        <a:t>Grant Workshop</a:t>
                      </a:r>
                      <a:endParaRPr lang="en-US" sz="2000" b="1" i="0" dirty="0">
                        <a:latin typeface="Cambria" panose="02040503050406030204" pitchFamily="18" charset="0"/>
                        <a:ea typeface="Cambria" panose="02040503050406030204" pitchFamily="18" charset="0"/>
                      </a:endParaRPr>
                    </a:p>
                  </a:txBody>
                  <a:tcPr anchor="ctr"/>
                </a:tc>
                <a:tc>
                  <a:txBody>
                    <a:bodyPr/>
                    <a:lstStyle/>
                    <a:p>
                      <a:pPr algn="ctr"/>
                      <a:r>
                        <a:rPr lang="en-US" sz="2000" dirty="0"/>
                        <a:t>July 11, 2024</a:t>
                      </a:r>
                      <a:endParaRPr lang="en-US" sz="2000" b="1" i="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530040136"/>
                  </a:ext>
                </a:extLst>
              </a:tr>
              <a:tr h="609600">
                <a:tc>
                  <a:txBody>
                    <a:bodyPr/>
                    <a:lstStyle/>
                    <a:p>
                      <a:pPr algn="ctr"/>
                      <a:r>
                        <a:rPr lang="en-US" sz="2000" b="0" dirty="0"/>
                        <a:t>Period of Questions &amp;</a:t>
                      </a:r>
                    </a:p>
                    <a:p>
                      <a:pPr algn="ctr"/>
                      <a:r>
                        <a:rPr lang="en-US" sz="2000" b="0" dirty="0"/>
                        <a:t>Coordination with CTC</a:t>
                      </a:r>
                      <a:endParaRPr lang="en-US" sz="2000" b="0" i="0" dirty="0">
                        <a:latin typeface="Cambria" panose="02040503050406030204" pitchFamily="18" charset="0"/>
                        <a:ea typeface="Cambria" panose="02040503050406030204" pitchFamily="18" charset="0"/>
                      </a:endParaRPr>
                    </a:p>
                  </a:txBody>
                  <a:tcPr anchor="ctr"/>
                </a:tc>
                <a:tc>
                  <a:txBody>
                    <a:bodyPr/>
                    <a:lstStyle/>
                    <a:p>
                      <a:pPr algn="ctr"/>
                      <a:r>
                        <a:rPr lang="en-US" sz="2000" dirty="0"/>
                        <a:t>July 15 – July 26, 2024</a:t>
                      </a:r>
                      <a:endParaRPr lang="en-US" sz="2000" b="1" i="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115193495"/>
                  </a:ext>
                </a:extLst>
              </a:tr>
              <a:tr h="609600">
                <a:tc>
                  <a:txBody>
                    <a:bodyPr/>
                    <a:lstStyle/>
                    <a:p>
                      <a:pPr algn="ctr"/>
                      <a:r>
                        <a:rPr lang="en-US" sz="2000" b="1" dirty="0"/>
                        <a:t>Applications Due</a:t>
                      </a:r>
                      <a:endParaRPr lang="en-US" sz="2000" b="1" i="0" dirty="0">
                        <a:latin typeface="Cambria" panose="02040503050406030204" pitchFamily="18" charset="0"/>
                        <a:ea typeface="Cambria" panose="02040503050406030204" pitchFamily="18" charset="0"/>
                      </a:endParaRPr>
                    </a:p>
                  </a:txBody>
                  <a:tcPr anchor="ctr"/>
                </a:tc>
                <a:tc>
                  <a:txBody>
                    <a:bodyPr/>
                    <a:lstStyle/>
                    <a:p>
                      <a:pPr algn="ctr"/>
                      <a:r>
                        <a:rPr lang="en-US" sz="2000" b="1" dirty="0"/>
                        <a:t>August 15, 2024</a:t>
                      </a:r>
                      <a:endParaRPr lang="en-US" sz="2000" b="1"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829086717"/>
                  </a:ext>
                </a:extLst>
              </a:tr>
              <a:tr h="685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Recommendation to award</a:t>
                      </a:r>
                      <a:endParaRPr lang="en-US" sz="2000" b="1" dirty="0"/>
                    </a:p>
                    <a:p>
                      <a:pPr algn="ctr"/>
                      <a:endParaRPr lang="en-US" sz="900" b="1" i="0" dirty="0">
                        <a:latin typeface="Cambria" panose="02040503050406030204" pitchFamily="18" charset="0"/>
                        <a:ea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Winter 2024</a:t>
                      </a:r>
                      <a:endParaRPr lang="en-US" sz="2000" b="1" dirty="0"/>
                    </a:p>
                    <a:p>
                      <a:pPr algn="ctr"/>
                      <a:endParaRPr lang="en-US" sz="9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58504266"/>
                  </a:ext>
                </a:extLst>
              </a:tr>
              <a:tr h="6096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Pre-Monitoring Process &amp; Notice to Proceed</a:t>
                      </a:r>
                      <a:endParaRPr lang="en-US" sz="2000" b="1" i="0" dirty="0">
                        <a:latin typeface="Cambria" panose="02040503050406030204" pitchFamily="18" charset="0"/>
                        <a:ea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Summer 2025</a:t>
                      </a:r>
                      <a:endParaRPr lang="en-US" sz="2000" b="1" i="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518110255"/>
                  </a:ext>
                </a:extLst>
              </a:tr>
              <a:tr h="800100">
                <a:tc>
                  <a:txBody>
                    <a:bodyPr/>
                    <a:lstStyle/>
                    <a:p>
                      <a:pPr algn="ctr"/>
                      <a:r>
                        <a:rPr lang="en-US" sz="2000" b="0" dirty="0"/>
                        <a:t>Period of Award</a:t>
                      </a:r>
                      <a:endParaRPr lang="en-US" sz="2000" b="0" i="0" dirty="0">
                        <a:latin typeface="Cambria" panose="02040503050406030204" pitchFamily="18" charset="0"/>
                        <a:ea typeface="Cambria" panose="02040503050406030204" pitchFamily="18" charset="0"/>
                      </a:endParaRPr>
                    </a:p>
                  </a:txBody>
                  <a:tcPr anchor="ctr"/>
                </a:tc>
                <a:tc>
                  <a:txBody>
                    <a:bodyPr/>
                    <a:lstStyle/>
                    <a:p>
                      <a:pPr algn="ctr"/>
                      <a:r>
                        <a:rPr lang="en-US" sz="2000" dirty="0"/>
                        <a:t>October 1, 2025 – </a:t>
                      </a:r>
                    </a:p>
                    <a:p>
                      <a:pPr algn="ctr"/>
                      <a:r>
                        <a:rPr lang="en-US" sz="2000" dirty="0"/>
                        <a:t>September 30, 2026</a:t>
                      </a:r>
                      <a:endParaRPr lang="en-US" sz="2000" b="1" i="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471434560"/>
                  </a:ext>
                </a:extLst>
              </a:tr>
            </a:tbl>
          </a:graphicData>
        </a:graphic>
      </p:graphicFrame>
      <p:pic>
        <p:nvPicPr>
          <p:cNvPr id="15" name="Picture 14">
            <a:extLst>
              <a:ext uri="{FF2B5EF4-FFF2-40B4-BE49-F238E27FC236}">
                <a16:creationId xmlns:a16="http://schemas.microsoft.com/office/drawing/2014/main" id="{B8325220-B96D-A276-6D82-CCDA401C7AFF}"/>
              </a:ext>
            </a:extLst>
          </p:cNvPr>
          <p:cNvPicPr>
            <a:picLocks noChangeAspect="1"/>
          </p:cNvPicPr>
          <p:nvPr/>
        </p:nvPicPr>
        <p: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p:blipFill>
        <p:spPr>
          <a:xfrm rot="902152">
            <a:off x="9432974" y="2423991"/>
            <a:ext cx="2143537" cy="2010016"/>
          </a:xfrm>
          <a:prstGeom prst="rect">
            <a:avLst/>
          </a:prstGeom>
        </p:spPr>
      </p:pic>
    </p:spTree>
    <p:extLst>
      <p:ext uri="{BB962C8B-B14F-4D97-AF65-F5344CB8AC3E}">
        <p14:creationId xmlns:p14="http://schemas.microsoft.com/office/powerpoint/2010/main" val="339118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47EB9-D4F2-6980-700F-80200BB62BAC}"/>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1E0F71A-8961-FE70-0801-606B90585202}"/>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79C6706E-D1F0-67EF-00D4-A6F833B471EF}"/>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A6CE91F0-06A8-5721-E028-994871B9032B}"/>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E133BF14-AC48-F6F9-5244-439754633037}"/>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D005F505-F8C3-95CE-BA26-47CB28954ECD}"/>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ACC99395-3DEA-4B2C-6A10-8BA2C1396E77}"/>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5FEB4963-1E5B-ADB3-33E6-711B9BF479AA}"/>
              </a:ext>
            </a:extLst>
          </p:cNvPr>
          <p:cNvSpPr txBox="1">
            <a:spLocks noGrp="1"/>
          </p:cNvSpPr>
          <p:nvPr>
            <p:ph type="title"/>
          </p:nvPr>
        </p:nvSpPr>
        <p:spPr>
          <a:xfrm>
            <a:off x="304799" y="379844"/>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How to apply</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71B236D1-2BBA-235A-F23E-C7C110AEDFF6}"/>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68A4D78A-A9DA-4164-43F8-5A46B2431991}"/>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sp>
        <p:nvSpPr>
          <p:cNvPr id="17" name="Content Placeholder 2">
            <a:extLst>
              <a:ext uri="{FF2B5EF4-FFF2-40B4-BE49-F238E27FC236}">
                <a16:creationId xmlns:a16="http://schemas.microsoft.com/office/drawing/2014/main" id="{B6E97222-9122-960A-156D-D1D29FD2605A}"/>
              </a:ext>
            </a:extLst>
          </p:cNvPr>
          <p:cNvSpPr txBox="1">
            <a:spLocks/>
          </p:cNvSpPr>
          <p:nvPr/>
        </p:nvSpPr>
        <p:spPr>
          <a:xfrm>
            <a:off x="5144694" y="1423994"/>
            <a:ext cx="5904306" cy="4748206"/>
          </a:xfrm>
          <a:prstGeom prst="rect">
            <a:avLst/>
          </a:prstGeom>
        </p:spPr>
        <p:txBody>
          <a:bodyPr wrap="square" lIns="0" tIns="0" rIns="0" bIns="0">
            <a:normAutofit/>
          </a:bodyPr>
          <a:lstStyle>
            <a:lvl1pPr marL="0" eaLnBrk="1" hangingPunct="1">
              <a:defRPr b="0" i="0">
                <a:solidFill>
                  <a:schemeClr val="tx1"/>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gn="r"/>
            <a:r>
              <a:rPr lang="en-US" sz="2800" kern="0" dirty="0">
                <a:latin typeface="Cambria" panose="02040503050406030204" pitchFamily="18" charset="0"/>
                <a:ea typeface="Cambria" panose="02040503050406030204" pitchFamily="18" charset="0"/>
              </a:rPr>
              <a:t>Applications </a:t>
            </a:r>
            <a:r>
              <a:rPr lang="en-US" sz="2800" b="1" kern="0" dirty="0">
                <a:latin typeface="Cambria" panose="02040503050406030204" pitchFamily="18" charset="0"/>
                <a:ea typeface="Cambria" panose="02040503050406030204" pitchFamily="18" charset="0"/>
              </a:rPr>
              <a:t>must</a:t>
            </a:r>
            <a:r>
              <a:rPr lang="en-US" sz="2800" kern="0" dirty="0">
                <a:latin typeface="Cambria" panose="02040503050406030204" pitchFamily="18" charset="0"/>
                <a:ea typeface="Cambria" panose="02040503050406030204" pitchFamily="18" charset="0"/>
              </a:rPr>
              <a:t> </a:t>
            </a:r>
            <a:r>
              <a:rPr lang="en-US" sz="2800" b="1" kern="0" dirty="0">
                <a:latin typeface="Cambria" panose="02040503050406030204" pitchFamily="18" charset="0"/>
                <a:ea typeface="Cambria" panose="02040503050406030204" pitchFamily="18" charset="0"/>
              </a:rPr>
              <a:t>be submitted</a:t>
            </a:r>
            <a:r>
              <a:rPr lang="en-US" sz="2800" kern="0" dirty="0">
                <a:latin typeface="Cambria" panose="02040503050406030204" pitchFamily="18" charset="0"/>
                <a:ea typeface="Cambria" panose="02040503050406030204" pitchFamily="18" charset="0"/>
              </a:rPr>
              <a:t> through a secured portal by the deadline:   	</a:t>
            </a:r>
            <a:r>
              <a:rPr lang="en-US" sz="3000" b="1" u="sng" kern="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August 15, 2024</a:t>
            </a:r>
            <a:r>
              <a:rPr lang="en-US" sz="3000" b="1" kern="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p>
          <a:p>
            <a:pPr marL="800100" lvl="2" algn="r"/>
            <a:r>
              <a:rPr lang="en-US" sz="3000" b="1" kern="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by </a:t>
            </a:r>
            <a:r>
              <a:rPr lang="en-US" sz="3000" b="1" u="sng" kern="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5:00 pm</a:t>
            </a:r>
            <a:endParaRPr lang="en-US" sz="3000" kern="0" dirty="0">
              <a:solidFill>
                <a:srgbClr val="FF0000"/>
              </a:solidFill>
              <a:latin typeface="Cambria" panose="02040503050406030204" pitchFamily="18" charset="0"/>
              <a:ea typeface="Cambria" panose="02040503050406030204" pitchFamily="18" charset="0"/>
            </a:endParaRPr>
          </a:p>
          <a:p>
            <a:pPr algn="r"/>
            <a:endParaRPr lang="en-US" sz="2800" kern="0" dirty="0">
              <a:latin typeface="Cambria" panose="02040503050406030204" pitchFamily="18" charset="0"/>
              <a:ea typeface="Cambria" panose="02040503050406030204" pitchFamily="18" charset="0"/>
            </a:endParaRPr>
          </a:p>
          <a:p>
            <a:pPr algn="r"/>
            <a:r>
              <a:rPr lang="en-US" sz="2800" kern="0" dirty="0">
                <a:latin typeface="Cambria" panose="02040503050406030204" pitchFamily="18" charset="0"/>
                <a:ea typeface="Cambria" panose="02040503050406030204" pitchFamily="18" charset="0"/>
              </a:rPr>
              <a:t>Request your secured portal access link no later than   </a:t>
            </a:r>
            <a:r>
              <a:rPr lang="en-US" sz="2800" b="1" u="sng" kern="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August 8, 2024 </a:t>
            </a:r>
            <a:r>
              <a:rPr lang="en-US" sz="2800" kern="0" dirty="0">
                <a:solidFill>
                  <a:srgbClr val="FF0000"/>
                </a:solidFill>
                <a:latin typeface="Cambria" panose="02040503050406030204" pitchFamily="18" charset="0"/>
                <a:ea typeface="Cambria" panose="02040503050406030204" pitchFamily="18" charset="0"/>
              </a:rPr>
              <a:t> </a:t>
            </a:r>
          </a:p>
          <a:p>
            <a:pPr algn="r"/>
            <a:r>
              <a:rPr lang="en-US" sz="2800" kern="0" dirty="0">
                <a:latin typeface="Cambria" panose="02040503050406030204" pitchFamily="18" charset="0"/>
                <a:ea typeface="Cambria" panose="02040503050406030204" pitchFamily="18" charset="0"/>
              </a:rPr>
              <a:t>to:	</a:t>
            </a:r>
            <a:r>
              <a:rPr lang="en-US" sz="2700" b="1" kern="0" dirty="0">
                <a:solidFill>
                  <a:schemeClr val="tx1"/>
                </a:solidFill>
                <a:latin typeface="Cambria" panose="02040503050406030204" pitchFamily="18" charset="0"/>
                <a:ea typeface="Cambria" panose="02040503050406030204" pitchFamily="18" charset="0"/>
              </a:rPr>
              <a:t>Brenda I Garces	</a:t>
            </a:r>
            <a:r>
              <a:rPr lang="en-US" sz="2700" b="1" kern="0" dirty="0">
                <a:solidFill>
                  <a:schemeClr val="tx1"/>
                </a:solidFill>
                <a:latin typeface="Cambria" panose="02040503050406030204" pitchFamily="18" charset="0"/>
                <a:ea typeface="Cambria" panose="02040503050406030204" pitchFamily="18" charset="0"/>
                <a:hlinkClick r:id="rId3"/>
              </a:rPr>
              <a:t>BGarces@golynx.com</a:t>
            </a:r>
            <a:endParaRPr lang="en-US" sz="2700" b="1" kern="0" dirty="0">
              <a:solidFill>
                <a:schemeClr val="tx1"/>
              </a:solidFill>
              <a:latin typeface="Cambria" panose="02040503050406030204" pitchFamily="18" charset="0"/>
              <a:ea typeface="Cambria" panose="02040503050406030204" pitchFamily="18" charset="0"/>
            </a:endParaRPr>
          </a:p>
          <a:p>
            <a:endParaRPr lang="en-US" sz="1100" kern="0" dirty="0">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B5C3B1B3-D994-1070-E66B-0020C1E75D4F}"/>
              </a:ext>
            </a:extLst>
          </p:cNvPr>
          <p:cNvPicPr>
            <a:picLocks noChangeAspect="1"/>
          </p:cNvPicPr>
          <p:nvPr/>
        </p:nvPicPr>
        <p:blipFill>
          <a:blip r:embed="rId4"/>
          <a:stretch>
            <a:fillRect/>
          </a:stretch>
        </p:blipFill>
        <p:spPr>
          <a:xfrm>
            <a:off x="1600200" y="1163296"/>
            <a:ext cx="3677573" cy="477759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73653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REQUIRED DOCUMENTS: APPLICATION</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pic>
        <p:nvPicPr>
          <p:cNvPr id="33" name="Picture 32">
            <a:extLst>
              <a:ext uri="{FF2B5EF4-FFF2-40B4-BE49-F238E27FC236}">
                <a16:creationId xmlns:a16="http://schemas.microsoft.com/office/drawing/2014/main" id="{924B29E2-CC5E-20F7-033B-19130C615109}"/>
              </a:ext>
            </a:extLst>
          </p:cNvPr>
          <p:cNvPicPr>
            <a:picLocks noChangeAspect="1"/>
          </p:cNvPicPr>
          <p:nvPr/>
        </p:nvPicPr>
        <p:blipFill>
          <a:blip r:embed="rId3"/>
          <a:stretch>
            <a:fillRect/>
          </a:stretch>
        </p:blipFill>
        <p:spPr>
          <a:xfrm>
            <a:off x="4218178" y="1247352"/>
            <a:ext cx="3630422" cy="464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7" name="Group 36">
            <a:extLst>
              <a:ext uri="{FF2B5EF4-FFF2-40B4-BE49-F238E27FC236}">
                <a16:creationId xmlns:a16="http://schemas.microsoft.com/office/drawing/2014/main" id="{45F5BEDA-E8A6-BD1D-6038-CBDA2B03F820}"/>
              </a:ext>
            </a:extLst>
          </p:cNvPr>
          <p:cNvGrpSpPr/>
          <p:nvPr/>
        </p:nvGrpSpPr>
        <p:grpSpPr>
          <a:xfrm>
            <a:off x="8073309" y="1390959"/>
            <a:ext cx="3585291" cy="4781241"/>
            <a:chOff x="8001000" y="1390959"/>
            <a:chExt cx="3585291" cy="4781241"/>
          </a:xfrm>
        </p:grpSpPr>
        <p:pic>
          <p:nvPicPr>
            <p:cNvPr id="35" name="Picture 34">
              <a:extLst>
                <a:ext uri="{FF2B5EF4-FFF2-40B4-BE49-F238E27FC236}">
                  <a16:creationId xmlns:a16="http://schemas.microsoft.com/office/drawing/2014/main" id="{D36F3B66-6B2D-AD4C-EA50-7BF47A64A864}"/>
                </a:ext>
              </a:extLst>
            </p:cNvPr>
            <p:cNvPicPr>
              <a:picLocks noChangeAspect="1"/>
            </p:cNvPicPr>
            <p:nvPr/>
          </p:nvPicPr>
          <p:blipFill>
            <a:blip r:embed="rId4"/>
            <a:stretch>
              <a:fillRect/>
            </a:stretch>
          </p:blipFill>
          <p:spPr>
            <a:xfrm>
              <a:off x="8001000" y="1390959"/>
              <a:ext cx="3585291" cy="4781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6" name="Rectangle: Rounded Corners 35">
              <a:extLst>
                <a:ext uri="{FF2B5EF4-FFF2-40B4-BE49-F238E27FC236}">
                  <a16:creationId xmlns:a16="http://schemas.microsoft.com/office/drawing/2014/main" id="{3AE4A6CE-CEE8-5999-2A75-006A8721E95A}"/>
                </a:ext>
              </a:extLst>
            </p:cNvPr>
            <p:cNvSpPr/>
            <p:nvPr/>
          </p:nvSpPr>
          <p:spPr>
            <a:xfrm>
              <a:off x="8229600" y="1981200"/>
              <a:ext cx="914400" cy="76200"/>
            </a:xfrm>
            <a:prstGeom prst="roundRect">
              <a:avLst/>
            </a:prstGeom>
            <a:solidFill>
              <a:schemeClr val="bg1"/>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grpSp>
      <p:pic>
        <p:nvPicPr>
          <p:cNvPr id="39" name="Picture 38">
            <a:extLst>
              <a:ext uri="{FF2B5EF4-FFF2-40B4-BE49-F238E27FC236}">
                <a16:creationId xmlns:a16="http://schemas.microsoft.com/office/drawing/2014/main" id="{0BC3C201-D9F4-D963-7E74-2314F3422032}"/>
              </a:ext>
            </a:extLst>
          </p:cNvPr>
          <p:cNvPicPr>
            <a:picLocks noChangeAspect="1"/>
          </p:cNvPicPr>
          <p:nvPr/>
        </p:nvPicPr>
        <p:blipFill>
          <a:blip r:embed="rId5"/>
          <a:stretch>
            <a:fillRect/>
          </a:stretch>
        </p:blipFill>
        <p:spPr>
          <a:xfrm>
            <a:off x="457200" y="1051044"/>
            <a:ext cx="3527840" cy="47401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98275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REQUIRED DOCUMENTS: FORM #1</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25" name="Text Placeholder 2">
            <a:extLst>
              <a:ext uri="{FF2B5EF4-FFF2-40B4-BE49-F238E27FC236}">
                <a16:creationId xmlns:a16="http://schemas.microsoft.com/office/drawing/2014/main" id="{1583B8D0-FFA6-6030-AB25-EFD6C7C10D08}"/>
              </a:ext>
            </a:extLst>
          </p:cNvPr>
          <p:cNvSpPr>
            <a:spLocks noGrp="1"/>
          </p:cNvSpPr>
          <p:nvPr>
            <p:ph type="body" idx="1"/>
          </p:nvPr>
        </p:nvSpPr>
        <p:spPr>
          <a:xfrm>
            <a:off x="476249" y="990600"/>
            <a:ext cx="11410951" cy="1046440"/>
          </a:xfrm>
        </p:spPr>
        <p:txBody>
          <a:bodyPr/>
          <a:lstStyle/>
          <a:p>
            <a:r>
              <a:rPr lang="en-US" sz="2800" b="1" dirty="0">
                <a:latin typeface="Cambria" panose="02040503050406030204" pitchFamily="18" charset="0"/>
                <a:ea typeface="Cambria" panose="02040503050406030204" pitchFamily="18" charset="0"/>
              </a:rPr>
              <a:t>Annual Operating Data</a:t>
            </a:r>
          </a:p>
          <a:p>
            <a:r>
              <a:rPr lang="en-US" sz="2000" dirty="0">
                <a:latin typeface="Cambria" panose="02040503050406030204" pitchFamily="18" charset="0"/>
                <a:ea typeface="Cambria" panose="02040503050406030204" pitchFamily="18" charset="0"/>
              </a:rPr>
              <a:t>Support for Budget and Fact Sheet including data from July 1, 2023, through June 30, 2024 </a:t>
            </a:r>
            <a:r>
              <a:rPr lang="en-US" sz="2000" i="1" dirty="0">
                <a:latin typeface="Cambria" panose="02040503050406030204" pitchFamily="18" charset="0"/>
                <a:ea typeface="Cambria" panose="02040503050406030204" pitchFamily="18" charset="0"/>
              </a:rPr>
              <a:t>(Sections 1-4)</a:t>
            </a:r>
          </a:p>
        </p:txBody>
      </p:sp>
      <p:pic>
        <p:nvPicPr>
          <p:cNvPr id="12" name="Picture 11">
            <a:extLst>
              <a:ext uri="{FF2B5EF4-FFF2-40B4-BE49-F238E27FC236}">
                <a16:creationId xmlns:a16="http://schemas.microsoft.com/office/drawing/2014/main" id="{403612C6-9B11-8452-BAEC-0248625453CB}"/>
              </a:ext>
            </a:extLst>
          </p:cNvPr>
          <p:cNvPicPr>
            <a:picLocks noChangeAspect="1"/>
          </p:cNvPicPr>
          <p:nvPr/>
        </p:nvPicPr>
        <p:blipFill>
          <a:blip r:embed="rId3"/>
          <a:stretch>
            <a:fillRect/>
          </a:stretch>
        </p:blipFill>
        <p:spPr>
          <a:xfrm>
            <a:off x="6885390" y="2094507"/>
            <a:ext cx="4787951" cy="35783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0CC572ED-B757-1189-F669-2ABE39E74C99}"/>
              </a:ext>
            </a:extLst>
          </p:cNvPr>
          <p:cNvPicPr>
            <a:picLocks noChangeAspect="1"/>
          </p:cNvPicPr>
          <p:nvPr/>
        </p:nvPicPr>
        <p:blipFill>
          <a:blip r:embed="rId4"/>
          <a:stretch>
            <a:fillRect/>
          </a:stretch>
        </p:blipFill>
        <p:spPr>
          <a:xfrm>
            <a:off x="720741" y="1905000"/>
            <a:ext cx="3200384" cy="38787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B772EDF8-D2D5-9DB5-F5B5-9A79571FDB2C}"/>
              </a:ext>
            </a:extLst>
          </p:cNvPr>
          <p:cNvPicPr>
            <a:picLocks noChangeAspect="1"/>
          </p:cNvPicPr>
          <p:nvPr/>
        </p:nvPicPr>
        <p:blipFill>
          <a:blip r:embed="rId5"/>
          <a:stretch>
            <a:fillRect/>
          </a:stretch>
        </p:blipFill>
        <p:spPr>
          <a:xfrm>
            <a:off x="3831091" y="2484607"/>
            <a:ext cx="2866220" cy="36845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43684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REQUIRED DOCUMENTS: FORM #2</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25" name="Text Placeholder 2">
            <a:extLst>
              <a:ext uri="{FF2B5EF4-FFF2-40B4-BE49-F238E27FC236}">
                <a16:creationId xmlns:a16="http://schemas.microsoft.com/office/drawing/2014/main" id="{1583B8D0-FFA6-6030-AB25-EFD6C7C10D08}"/>
              </a:ext>
            </a:extLst>
          </p:cNvPr>
          <p:cNvSpPr>
            <a:spLocks noGrp="1"/>
          </p:cNvSpPr>
          <p:nvPr>
            <p:ph type="body" idx="1"/>
          </p:nvPr>
        </p:nvSpPr>
        <p:spPr>
          <a:xfrm>
            <a:off x="476250" y="990600"/>
            <a:ext cx="3444876" cy="1969770"/>
          </a:xfrm>
        </p:spPr>
        <p:txBody>
          <a:bodyPr/>
          <a:lstStyle/>
          <a:p>
            <a:r>
              <a:rPr lang="en-US" sz="2800" b="1" dirty="0">
                <a:latin typeface="Cambria" panose="02040503050406030204" pitchFamily="18" charset="0"/>
                <a:ea typeface="Cambria" panose="02040503050406030204" pitchFamily="18" charset="0"/>
              </a:rPr>
              <a:t>Funding Request</a:t>
            </a:r>
          </a:p>
          <a:p>
            <a:endParaRPr lang="en-US" sz="2000" dirty="0">
              <a:latin typeface="Cambria" panose="02040503050406030204" pitchFamily="18" charset="0"/>
              <a:ea typeface="Cambria" panose="02040503050406030204" pitchFamily="18" charset="0"/>
            </a:endParaRPr>
          </a:p>
          <a:p>
            <a:r>
              <a:rPr lang="en-US" sz="2000" dirty="0">
                <a:latin typeface="Cambria" panose="02040503050406030204" pitchFamily="18" charset="0"/>
                <a:ea typeface="Cambria" panose="02040503050406030204" pitchFamily="18" charset="0"/>
              </a:rPr>
              <a:t>Enter your request for </a:t>
            </a:r>
          </a:p>
          <a:p>
            <a:r>
              <a:rPr lang="en-US" sz="2000" i="1" dirty="0">
                <a:latin typeface="Cambria" panose="02040503050406030204" pitchFamily="18" charset="0"/>
                <a:ea typeface="Cambria" panose="02040503050406030204" pitchFamily="18" charset="0"/>
              </a:rPr>
              <a:t>Vanpool assistance, Operating</a:t>
            </a:r>
          </a:p>
          <a:p>
            <a:r>
              <a:rPr lang="en-US" sz="2000" i="1" dirty="0">
                <a:latin typeface="Cambria" panose="02040503050406030204" pitchFamily="18" charset="0"/>
                <a:ea typeface="Cambria" panose="02040503050406030204" pitchFamily="18" charset="0"/>
              </a:rPr>
              <a:t>Assistance, and Vehicle</a:t>
            </a:r>
          </a:p>
          <a:p>
            <a:r>
              <a:rPr lang="en-US" sz="2000" i="1" dirty="0">
                <a:latin typeface="Cambria" panose="02040503050406030204" pitchFamily="18" charset="0"/>
                <a:ea typeface="Cambria" panose="02040503050406030204" pitchFamily="18" charset="0"/>
              </a:rPr>
              <a:t>Transfers.</a:t>
            </a:r>
          </a:p>
        </p:txBody>
      </p:sp>
      <p:pic>
        <p:nvPicPr>
          <p:cNvPr id="12" name="Picture 11">
            <a:extLst>
              <a:ext uri="{FF2B5EF4-FFF2-40B4-BE49-F238E27FC236}">
                <a16:creationId xmlns:a16="http://schemas.microsoft.com/office/drawing/2014/main" id="{520573B0-DEC9-F13A-1FBF-A128291C8F3B}"/>
              </a:ext>
            </a:extLst>
          </p:cNvPr>
          <p:cNvPicPr>
            <a:picLocks noChangeAspect="1"/>
          </p:cNvPicPr>
          <p:nvPr/>
        </p:nvPicPr>
        <p:blipFill>
          <a:blip r:embed="rId3"/>
          <a:stretch>
            <a:fillRect/>
          </a:stretch>
        </p:blipFill>
        <p:spPr>
          <a:xfrm>
            <a:off x="7668425" y="1147476"/>
            <a:ext cx="3657600" cy="48688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1A954712-957C-6E7A-ECD8-3517569210E7}"/>
              </a:ext>
            </a:extLst>
          </p:cNvPr>
          <p:cNvPicPr>
            <a:picLocks noChangeAspect="1"/>
          </p:cNvPicPr>
          <p:nvPr/>
        </p:nvPicPr>
        <p:blipFill>
          <a:blip r:embed="rId4"/>
          <a:stretch>
            <a:fillRect/>
          </a:stretch>
        </p:blipFill>
        <p:spPr>
          <a:xfrm>
            <a:off x="2502506" y="2819400"/>
            <a:ext cx="4833444" cy="3196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13617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REQUIRED DOCUMENTS: FORM #3</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25" name="Text Placeholder 2">
            <a:extLst>
              <a:ext uri="{FF2B5EF4-FFF2-40B4-BE49-F238E27FC236}">
                <a16:creationId xmlns:a16="http://schemas.microsoft.com/office/drawing/2014/main" id="{1583B8D0-FFA6-6030-AB25-EFD6C7C10D08}"/>
              </a:ext>
            </a:extLst>
          </p:cNvPr>
          <p:cNvSpPr>
            <a:spLocks noGrp="1"/>
          </p:cNvSpPr>
          <p:nvPr>
            <p:ph type="body" idx="1"/>
          </p:nvPr>
        </p:nvSpPr>
        <p:spPr>
          <a:xfrm>
            <a:off x="476250" y="990600"/>
            <a:ext cx="5086350" cy="738664"/>
          </a:xfrm>
        </p:spPr>
        <p:txBody>
          <a:bodyPr/>
          <a:lstStyle/>
          <a:p>
            <a:r>
              <a:rPr lang="en-US" sz="2800" b="1" dirty="0">
                <a:latin typeface="Cambria" panose="02040503050406030204" pitchFamily="18" charset="0"/>
                <a:ea typeface="Cambria" panose="02040503050406030204" pitchFamily="18" charset="0"/>
              </a:rPr>
              <a:t>Local Match Requirement</a:t>
            </a:r>
          </a:p>
          <a:p>
            <a:endParaRPr lang="en-US" sz="2000" dirty="0">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354D8559-0FCA-CAC2-8B19-46E32E791735}"/>
              </a:ext>
            </a:extLst>
          </p:cNvPr>
          <p:cNvSpPr txBox="1"/>
          <p:nvPr/>
        </p:nvSpPr>
        <p:spPr>
          <a:xfrm>
            <a:off x="1064647" y="1617024"/>
            <a:ext cx="4269353" cy="3570208"/>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Blip>
                <a:blip r:embed="rId3"/>
              </a:buBlip>
            </a:pPr>
            <a:r>
              <a:rPr lang="en-US" sz="2400" kern="0" dirty="0">
                <a:latin typeface="Cambria" panose="02040503050406030204" pitchFamily="18" charset="0"/>
                <a:ea typeface="Cambria" panose="02040503050406030204" pitchFamily="18" charset="0"/>
              </a:rPr>
              <a:t>Sources and amounts of Local Match</a:t>
            </a:r>
          </a:p>
          <a:p>
            <a:endParaRPr lang="en-US" sz="2400" kern="0" dirty="0">
              <a:latin typeface="Cambria" panose="02040503050406030204" pitchFamily="18" charset="0"/>
              <a:ea typeface="Cambria" panose="02040503050406030204" pitchFamily="18" charset="0"/>
            </a:endParaRPr>
          </a:p>
          <a:p>
            <a:pPr marL="285750" indent="-285750">
              <a:buBlip>
                <a:blip r:embed="rId3"/>
              </a:buBlip>
            </a:pPr>
            <a:r>
              <a:rPr lang="en-US" sz="2400" kern="0" dirty="0">
                <a:latin typeface="Cambria" panose="02040503050406030204" pitchFamily="18" charset="0"/>
                <a:ea typeface="Cambria" panose="02040503050406030204" pitchFamily="18" charset="0"/>
              </a:rPr>
              <a:t>Other funds received for transportation </a:t>
            </a:r>
          </a:p>
          <a:p>
            <a:endParaRPr lang="en-US" sz="2400" kern="0" dirty="0">
              <a:latin typeface="Cambria" panose="02040503050406030204" pitchFamily="18" charset="0"/>
              <a:ea typeface="Cambria" panose="02040503050406030204" pitchFamily="18" charset="0"/>
            </a:endParaRPr>
          </a:p>
          <a:p>
            <a:pPr marL="285750" indent="-285750">
              <a:buBlip>
                <a:blip r:embed="rId3"/>
              </a:buBlip>
            </a:pPr>
            <a:r>
              <a:rPr lang="en-US" sz="2400" kern="0" dirty="0">
                <a:latin typeface="Cambria" panose="02040503050406030204" pitchFamily="18" charset="0"/>
                <a:ea typeface="Cambria" panose="02040503050406030204" pitchFamily="18" charset="0"/>
              </a:rPr>
              <a:t>Local Cash Contribution amount from Form 2 must match Total Local Match</a:t>
            </a:r>
          </a:p>
          <a:p>
            <a:endParaRPr lang="en-US" sz="1000" kern="0" dirty="0">
              <a:latin typeface="Cambria" panose="02040503050406030204" pitchFamily="18" charset="0"/>
              <a:ea typeface="Cambria" panose="02040503050406030204" pitchFamily="18" charset="0"/>
            </a:endParaRPr>
          </a:p>
        </p:txBody>
      </p:sp>
      <p:pic>
        <p:nvPicPr>
          <p:cNvPr id="19" name="Picture 18">
            <a:extLst>
              <a:ext uri="{FF2B5EF4-FFF2-40B4-BE49-F238E27FC236}">
                <a16:creationId xmlns:a16="http://schemas.microsoft.com/office/drawing/2014/main" id="{120D00A2-B377-7E9A-57A8-78E3C4F345C2}"/>
              </a:ext>
            </a:extLst>
          </p:cNvPr>
          <p:cNvPicPr>
            <a:picLocks noChangeAspect="1"/>
          </p:cNvPicPr>
          <p:nvPr/>
        </p:nvPicPr>
        <p:blipFill>
          <a:blip r:embed="rId4"/>
          <a:stretch>
            <a:fillRect/>
          </a:stretch>
        </p:blipFill>
        <p:spPr>
          <a:xfrm>
            <a:off x="6011189" y="1143000"/>
            <a:ext cx="2824836" cy="3646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4C5EB187-72C2-63F2-5D07-78BF5E1C584A}"/>
              </a:ext>
            </a:extLst>
          </p:cNvPr>
          <p:cNvPicPr>
            <a:picLocks noChangeAspect="1"/>
          </p:cNvPicPr>
          <p:nvPr/>
        </p:nvPicPr>
        <p:blipFill>
          <a:blip r:embed="rId5"/>
          <a:stretch>
            <a:fillRect/>
          </a:stretch>
        </p:blipFill>
        <p:spPr>
          <a:xfrm>
            <a:off x="8344943" y="2590800"/>
            <a:ext cx="2846736" cy="35762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0192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REQUIRED DOCUMENTS: FORM #4</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25" name="Text Placeholder 2">
            <a:extLst>
              <a:ext uri="{FF2B5EF4-FFF2-40B4-BE49-F238E27FC236}">
                <a16:creationId xmlns:a16="http://schemas.microsoft.com/office/drawing/2014/main" id="{1583B8D0-FFA6-6030-AB25-EFD6C7C10D08}"/>
              </a:ext>
            </a:extLst>
          </p:cNvPr>
          <p:cNvSpPr>
            <a:spLocks noGrp="1"/>
          </p:cNvSpPr>
          <p:nvPr>
            <p:ph type="body" idx="1"/>
          </p:nvPr>
        </p:nvSpPr>
        <p:spPr>
          <a:xfrm>
            <a:off x="476250" y="990600"/>
            <a:ext cx="3181350" cy="738664"/>
          </a:xfrm>
        </p:spPr>
        <p:txBody>
          <a:bodyPr/>
          <a:lstStyle/>
          <a:p>
            <a:r>
              <a:rPr lang="en-US" sz="2800" b="1" dirty="0">
                <a:latin typeface="Cambria" panose="02040503050406030204" pitchFamily="18" charset="0"/>
                <a:ea typeface="Cambria" panose="02040503050406030204" pitchFamily="18" charset="0"/>
              </a:rPr>
              <a:t>Fact Sheet</a:t>
            </a:r>
          </a:p>
          <a:p>
            <a:endParaRPr lang="en-US" sz="2000" dirty="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3C065F34-F0B6-F23A-4823-E24277DC9928}"/>
              </a:ext>
            </a:extLst>
          </p:cNvPr>
          <p:cNvSpPr txBox="1"/>
          <p:nvPr/>
        </p:nvSpPr>
        <p:spPr>
          <a:xfrm>
            <a:off x="899746" y="1359932"/>
            <a:ext cx="4205654" cy="3924151"/>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endParaRPr lang="en-US" sz="1100" b="1" i="1" kern="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marL="285750" indent="-285750">
              <a:buBlip>
                <a:blip r:embed="rId3"/>
              </a:buBlip>
            </a:pPr>
            <a:r>
              <a:rPr lang="en-US" sz="2400" kern="0" dirty="0">
                <a:latin typeface="Cambria" panose="02040503050406030204" pitchFamily="18" charset="0"/>
                <a:ea typeface="Cambria" panose="02040503050406030204" pitchFamily="18" charset="0"/>
              </a:rPr>
              <a:t>1st column – Information from previous fiscal year (provided in Form #1)</a:t>
            </a:r>
          </a:p>
          <a:p>
            <a:endParaRPr lang="en-US" sz="1100" kern="0" dirty="0">
              <a:latin typeface="Cambria" panose="02040503050406030204" pitchFamily="18" charset="0"/>
              <a:ea typeface="Cambria" panose="02040503050406030204" pitchFamily="18" charset="0"/>
            </a:endParaRPr>
          </a:p>
          <a:p>
            <a:pPr marL="285750" indent="-285750">
              <a:buBlip>
                <a:blip r:embed="rId3"/>
              </a:buBlip>
            </a:pPr>
            <a:r>
              <a:rPr lang="en-US" sz="2400" kern="0" dirty="0">
                <a:latin typeface="Cambria" panose="02040503050406030204" pitchFamily="18" charset="0"/>
                <a:ea typeface="Cambria" panose="02040503050406030204" pitchFamily="18" charset="0"/>
              </a:rPr>
              <a:t>2nd column – type your calculations</a:t>
            </a:r>
          </a:p>
          <a:p>
            <a:endParaRPr lang="en-US" sz="1100" kern="0" dirty="0">
              <a:latin typeface="Cambria" panose="02040503050406030204" pitchFamily="18" charset="0"/>
              <a:ea typeface="Cambria" panose="02040503050406030204" pitchFamily="18" charset="0"/>
            </a:endParaRPr>
          </a:p>
          <a:p>
            <a:pPr marL="285750" indent="-285750">
              <a:buBlip>
                <a:blip r:embed="rId3"/>
              </a:buBlip>
            </a:pPr>
            <a:r>
              <a:rPr lang="en-US" sz="2400" kern="0" dirty="0">
                <a:latin typeface="Cambria" panose="02040503050406030204" pitchFamily="18" charset="0"/>
                <a:ea typeface="Cambria" panose="02040503050406030204" pitchFamily="18" charset="0"/>
              </a:rPr>
              <a:t>3rd column – follow your calculation (2</a:t>
            </a:r>
            <a:r>
              <a:rPr lang="en-US" sz="2400" kern="0" baseline="30000" dirty="0">
                <a:latin typeface="Cambria" panose="02040503050406030204" pitchFamily="18" charset="0"/>
                <a:ea typeface="Cambria" panose="02040503050406030204" pitchFamily="18" charset="0"/>
              </a:rPr>
              <a:t>nd</a:t>
            </a:r>
            <a:r>
              <a:rPr lang="en-US" sz="2400" kern="0" dirty="0">
                <a:latin typeface="Cambria" panose="02040503050406030204" pitchFamily="18" charset="0"/>
                <a:ea typeface="Cambria" panose="02040503050406030204" pitchFamily="18" charset="0"/>
              </a:rPr>
              <a:t> column)to present your projections if the grant is awarded</a:t>
            </a:r>
            <a:endParaRPr lang="en-US" sz="2000" kern="0" dirty="0">
              <a:latin typeface="Cambria" panose="02040503050406030204" pitchFamily="18" charset="0"/>
              <a:ea typeface="Cambria" panose="02040503050406030204" pitchFamily="18" charset="0"/>
            </a:endParaRPr>
          </a:p>
        </p:txBody>
      </p:sp>
      <p:pic>
        <p:nvPicPr>
          <p:cNvPr id="15" name="Picture 14">
            <a:extLst>
              <a:ext uri="{FF2B5EF4-FFF2-40B4-BE49-F238E27FC236}">
                <a16:creationId xmlns:a16="http://schemas.microsoft.com/office/drawing/2014/main" id="{7FC9FD25-C1DF-58CD-BA73-8F5917D3606D}"/>
              </a:ext>
            </a:extLst>
          </p:cNvPr>
          <p:cNvPicPr>
            <a:picLocks noChangeAspect="1"/>
          </p:cNvPicPr>
          <p:nvPr/>
        </p:nvPicPr>
        <p:blipFill>
          <a:blip r:embed="rId4"/>
          <a:stretch>
            <a:fillRect/>
          </a:stretch>
        </p:blipFill>
        <p:spPr>
          <a:xfrm>
            <a:off x="5123673" y="1466924"/>
            <a:ext cx="6389653" cy="3924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41909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REQUIRED DOCUMENTS: FORM #5</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25" name="Text Placeholder 2">
            <a:extLst>
              <a:ext uri="{FF2B5EF4-FFF2-40B4-BE49-F238E27FC236}">
                <a16:creationId xmlns:a16="http://schemas.microsoft.com/office/drawing/2014/main" id="{1583B8D0-FFA6-6030-AB25-EFD6C7C10D08}"/>
              </a:ext>
            </a:extLst>
          </p:cNvPr>
          <p:cNvSpPr>
            <a:spLocks noGrp="1"/>
          </p:cNvSpPr>
          <p:nvPr>
            <p:ph type="body" idx="1"/>
          </p:nvPr>
        </p:nvSpPr>
        <p:spPr>
          <a:xfrm>
            <a:off x="476249" y="990600"/>
            <a:ext cx="11029951" cy="1661993"/>
          </a:xfrm>
        </p:spPr>
        <p:txBody>
          <a:bodyPr/>
          <a:lstStyle/>
          <a:p>
            <a:r>
              <a:rPr lang="en-US" sz="2800" b="1" dirty="0">
                <a:latin typeface="Cambria" panose="02040503050406030204" pitchFamily="18" charset="0"/>
                <a:ea typeface="Cambria" panose="02040503050406030204" pitchFamily="18" charset="0"/>
              </a:rPr>
              <a:t>Vehicle Inventory</a:t>
            </a:r>
          </a:p>
          <a:p>
            <a:r>
              <a:rPr lang="en-US" sz="2000" dirty="0">
                <a:latin typeface="Cambria" panose="02040503050406030204" pitchFamily="18" charset="0"/>
                <a:ea typeface="Cambria" panose="02040503050406030204" pitchFamily="18" charset="0"/>
              </a:rPr>
              <a:t>Please include your current vehicle inventory as well as the anticipated/requested vehicles.</a:t>
            </a:r>
          </a:p>
        </p:txBody>
      </p:sp>
      <p:pic>
        <p:nvPicPr>
          <p:cNvPr id="20" name="Picture 19">
            <a:extLst>
              <a:ext uri="{FF2B5EF4-FFF2-40B4-BE49-F238E27FC236}">
                <a16:creationId xmlns:a16="http://schemas.microsoft.com/office/drawing/2014/main" id="{580C3BDD-F635-7DEA-B7A5-292B0E4604A7}"/>
              </a:ext>
            </a:extLst>
          </p:cNvPr>
          <p:cNvPicPr>
            <a:picLocks noChangeAspect="1"/>
          </p:cNvPicPr>
          <p:nvPr/>
        </p:nvPicPr>
        <p:blipFill>
          <a:blip r:embed="rId3"/>
          <a:stretch>
            <a:fillRect/>
          </a:stretch>
        </p:blipFill>
        <p:spPr>
          <a:xfrm>
            <a:off x="685800" y="1824688"/>
            <a:ext cx="9269077" cy="2671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Picture 22">
            <a:extLst>
              <a:ext uri="{FF2B5EF4-FFF2-40B4-BE49-F238E27FC236}">
                <a16:creationId xmlns:a16="http://schemas.microsoft.com/office/drawing/2014/main" id="{2A1D06E1-A601-997F-E8A8-0FEAF3EC414C}"/>
              </a:ext>
            </a:extLst>
          </p:cNvPr>
          <p:cNvPicPr>
            <a:picLocks noChangeAspect="1"/>
          </p:cNvPicPr>
          <p:nvPr/>
        </p:nvPicPr>
        <p:blipFill>
          <a:blip r:embed="rId4"/>
          <a:stretch>
            <a:fillRect/>
          </a:stretch>
        </p:blipFill>
        <p:spPr>
          <a:xfrm>
            <a:off x="2133600" y="4114800"/>
            <a:ext cx="9573425" cy="1973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48565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3F8BF-9866-7D71-F77C-FF87C8BA4521}"/>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449409D-53D0-C960-0906-59E66C5C52AC}"/>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B8DEDA61-C8DF-EB85-94AA-E0D2EB1C71D8}"/>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a:p>
          </p:txBody>
        </p:sp>
        <p:sp>
          <p:nvSpPr>
            <p:cNvPr id="4" name="object 4">
              <a:extLst>
                <a:ext uri="{FF2B5EF4-FFF2-40B4-BE49-F238E27FC236}">
                  <a16:creationId xmlns:a16="http://schemas.microsoft.com/office/drawing/2014/main" id="{6B733A1D-3E28-3429-5710-53DD6D25F212}"/>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5125820E-5843-323E-0AC2-EE3E4FFBF1CB}"/>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2986C767-A3ED-B9CA-B681-944A4FAF172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2CC1FED3-28BD-AC13-9965-2EC6030021E8}"/>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9" name="object 9">
            <a:extLst>
              <a:ext uri="{FF2B5EF4-FFF2-40B4-BE49-F238E27FC236}">
                <a16:creationId xmlns:a16="http://schemas.microsoft.com/office/drawing/2014/main" id="{4D85868A-6A88-DD1F-5C3C-7E116A84429E}"/>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3" name="object 11">
            <a:extLst>
              <a:ext uri="{FF2B5EF4-FFF2-40B4-BE49-F238E27FC236}">
                <a16:creationId xmlns:a16="http://schemas.microsoft.com/office/drawing/2014/main" id="{69F36949-4F7F-22FE-44D7-6DBD37984ED9}"/>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sp>
        <p:nvSpPr>
          <p:cNvPr id="11" name="Content Placeholder 2">
            <a:extLst>
              <a:ext uri="{FF2B5EF4-FFF2-40B4-BE49-F238E27FC236}">
                <a16:creationId xmlns:a16="http://schemas.microsoft.com/office/drawing/2014/main" id="{68DC97D1-6596-8EBA-020E-1995D261CD1E}"/>
              </a:ext>
            </a:extLst>
          </p:cNvPr>
          <p:cNvSpPr txBox="1">
            <a:spLocks/>
          </p:cNvSpPr>
          <p:nvPr/>
        </p:nvSpPr>
        <p:spPr>
          <a:xfrm>
            <a:off x="842736" y="1311980"/>
            <a:ext cx="4103914" cy="2425927"/>
          </a:xfrm>
          <a:prstGeom prst="rect">
            <a:avLst/>
          </a:prstGeom>
        </p:spPr>
        <p:txBody>
          <a:bodyPr wrap="square" lIns="0" tIns="0" rIns="0" bIns="0">
            <a:normAutofit/>
          </a:bodyPr>
          <a:lstStyle>
            <a:lvl1pPr marL="0" eaLnBrk="1" hangingPunct="1">
              <a:defRPr b="0" i="0">
                <a:solidFill>
                  <a:schemeClr val="tx1"/>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200" b="1" kern="0" dirty="0">
                <a:latin typeface="Cambria" panose="02040503050406030204" pitchFamily="18" charset="0"/>
                <a:ea typeface="Cambria" panose="02040503050406030204" pitchFamily="18" charset="0"/>
              </a:rPr>
              <a:t>Multi-agency:</a:t>
            </a:r>
            <a:r>
              <a:rPr lang="en-US" sz="2200" kern="0" dirty="0">
                <a:latin typeface="Cambria" panose="02040503050406030204" pitchFamily="18" charset="0"/>
                <a:ea typeface="Cambria" panose="02040503050406030204" pitchFamily="18" charset="0"/>
              </a:rPr>
              <a:t>                                                </a:t>
            </a:r>
          </a:p>
          <a:p>
            <a:pPr marL="342900" indent="-342900">
              <a:buBlip>
                <a:blip r:embed="rId3"/>
              </a:buBlip>
            </a:pPr>
            <a:r>
              <a:rPr lang="en-US" sz="2200" kern="0" dirty="0">
                <a:latin typeface="Cambria" panose="02040503050406030204" pitchFamily="18" charset="0"/>
                <a:ea typeface="Cambria" panose="02040503050406030204" pitchFamily="18" charset="0"/>
              </a:rPr>
              <a:t>A multi-agency evaluation committee will review the applications and score them based on the evaluation criteria.</a:t>
            </a:r>
          </a:p>
          <a:p>
            <a:endParaRPr lang="en-US" sz="600" b="1" kern="0" dirty="0">
              <a:latin typeface="Cambria" panose="02040503050406030204" pitchFamily="18" charset="0"/>
              <a:ea typeface="Cambria" panose="02040503050406030204" pitchFamily="18" charset="0"/>
            </a:endParaRPr>
          </a:p>
          <a:p>
            <a:endParaRPr lang="en-US" sz="900" kern="0" dirty="0">
              <a:latin typeface="Cambria" panose="02040503050406030204" pitchFamily="18" charset="0"/>
              <a:ea typeface="Cambria" panose="02040503050406030204" pitchFamily="18" charset="0"/>
            </a:endParaRPr>
          </a:p>
        </p:txBody>
      </p:sp>
      <p:sp>
        <p:nvSpPr>
          <p:cNvPr id="12" name="Content Placeholder 2">
            <a:extLst>
              <a:ext uri="{FF2B5EF4-FFF2-40B4-BE49-F238E27FC236}">
                <a16:creationId xmlns:a16="http://schemas.microsoft.com/office/drawing/2014/main" id="{94E0206F-DBB9-BC3E-9A80-397F60B58F49}"/>
              </a:ext>
            </a:extLst>
          </p:cNvPr>
          <p:cNvSpPr txBox="1">
            <a:spLocks/>
          </p:cNvSpPr>
          <p:nvPr/>
        </p:nvSpPr>
        <p:spPr>
          <a:xfrm>
            <a:off x="5074284" y="1610827"/>
            <a:ext cx="4942841" cy="286529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rgbClr val="898989"/>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rgbClr val="898989"/>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898989"/>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898989"/>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rgbClr val="898989"/>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1"/>
                </a:solidFill>
                <a:latin typeface="Cambria" panose="02040503050406030204" pitchFamily="18" charset="0"/>
                <a:ea typeface="Cambria" panose="02040503050406030204" pitchFamily="18" charset="0"/>
              </a:rPr>
              <a:t>Criteria:</a:t>
            </a:r>
            <a:r>
              <a:rPr lang="en-US" sz="2400" dirty="0">
                <a:solidFill>
                  <a:schemeClr val="tx1"/>
                </a:solidFill>
                <a:latin typeface="Cambria" panose="02040503050406030204" pitchFamily="18" charset="0"/>
                <a:ea typeface="Cambria" panose="02040503050406030204" pitchFamily="18" charset="0"/>
              </a:rPr>
              <a:t>                                                </a:t>
            </a:r>
          </a:p>
          <a:p>
            <a:pPr lvl="1">
              <a:buFont typeface="Wingdings" panose="05000000000000000000" pitchFamily="2" charset="2"/>
              <a:buChar char="q"/>
            </a:pPr>
            <a:r>
              <a:rPr lang="en-US" sz="1600" dirty="0">
                <a:solidFill>
                  <a:schemeClr val="tx1"/>
                </a:solidFill>
                <a:latin typeface="Cambria" panose="02040503050406030204" pitchFamily="18" charset="0"/>
                <a:ea typeface="Cambria" panose="02040503050406030204" pitchFamily="18" charset="0"/>
              </a:rPr>
              <a:t>Documents 		22 points max</a:t>
            </a:r>
          </a:p>
          <a:p>
            <a:pPr lvl="1">
              <a:buFont typeface="Wingdings" panose="05000000000000000000" pitchFamily="2" charset="2"/>
              <a:buChar char="q"/>
            </a:pPr>
            <a:r>
              <a:rPr lang="en-US" sz="1600" dirty="0">
                <a:solidFill>
                  <a:schemeClr val="tx1"/>
                </a:solidFill>
                <a:latin typeface="Cambria" panose="02040503050406030204" pitchFamily="18" charset="0"/>
                <a:ea typeface="Cambria" panose="02040503050406030204" pitchFamily="18" charset="0"/>
              </a:rPr>
              <a:t>Agency Information	2 points max </a:t>
            </a:r>
          </a:p>
          <a:p>
            <a:pPr lvl="1">
              <a:buFont typeface="Wingdings" panose="05000000000000000000" pitchFamily="2" charset="2"/>
              <a:buChar char="q"/>
            </a:pPr>
            <a:r>
              <a:rPr lang="en-US" sz="1600" dirty="0">
                <a:solidFill>
                  <a:schemeClr val="tx1"/>
                </a:solidFill>
                <a:latin typeface="Cambria" panose="02040503050406030204" pitchFamily="18" charset="0"/>
                <a:ea typeface="Cambria" panose="02040503050406030204" pitchFamily="18" charset="0"/>
              </a:rPr>
              <a:t>System Description	17 points max</a:t>
            </a:r>
          </a:p>
          <a:p>
            <a:pPr lvl="1">
              <a:buFont typeface="Wingdings" panose="05000000000000000000" pitchFamily="2" charset="2"/>
              <a:buChar char="q"/>
            </a:pPr>
            <a:r>
              <a:rPr lang="en-US" sz="1600" dirty="0">
                <a:solidFill>
                  <a:schemeClr val="tx1"/>
                </a:solidFill>
                <a:latin typeface="Cambria" panose="02040503050406030204" pitchFamily="18" charset="0"/>
                <a:ea typeface="Cambria" panose="02040503050406030204" pitchFamily="18" charset="0"/>
              </a:rPr>
              <a:t>Budget 		25 points max</a:t>
            </a:r>
          </a:p>
          <a:p>
            <a:pPr lvl="1">
              <a:buFont typeface="Wingdings" panose="05000000000000000000" pitchFamily="2" charset="2"/>
              <a:buChar char="q"/>
            </a:pPr>
            <a:r>
              <a:rPr lang="en-US" sz="1600" dirty="0">
                <a:solidFill>
                  <a:schemeClr val="tx1"/>
                </a:solidFill>
                <a:latin typeface="Cambria" panose="02040503050406030204" pitchFamily="18" charset="0"/>
                <a:ea typeface="Cambria" panose="02040503050406030204" pitchFamily="18" charset="0"/>
              </a:rPr>
              <a:t>Proposed Project	29 points max</a:t>
            </a:r>
          </a:p>
          <a:p>
            <a:pPr lvl="1">
              <a:buFont typeface="Wingdings" panose="05000000000000000000" pitchFamily="2" charset="2"/>
              <a:buChar char="q"/>
            </a:pPr>
            <a:r>
              <a:rPr lang="en-US" sz="1600" dirty="0">
                <a:solidFill>
                  <a:schemeClr val="tx1"/>
                </a:solidFill>
                <a:latin typeface="Cambria" panose="02040503050406030204" pitchFamily="18" charset="0"/>
                <a:ea typeface="Cambria" panose="02040503050406030204" pitchFamily="18" charset="0"/>
              </a:rPr>
              <a:t>Overall Impression	</a:t>
            </a:r>
            <a:r>
              <a:rPr lang="en-US" sz="1600" u="sng" dirty="0">
                <a:solidFill>
                  <a:schemeClr val="tx1"/>
                </a:solidFill>
                <a:latin typeface="Cambria" panose="02040503050406030204" pitchFamily="18" charset="0"/>
                <a:ea typeface="Cambria" panose="02040503050406030204" pitchFamily="18" charset="0"/>
              </a:rPr>
              <a:t>5 points max</a:t>
            </a:r>
          </a:p>
          <a:p>
            <a:pPr marL="457200" lvl="1" indent="0">
              <a:buNone/>
            </a:pPr>
            <a:r>
              <a:rPr lang="en-US" sz="1600" dirty="0">
                <a:solidFill>
                  <a:schemeClr val="tx1"/>
                </a:solidFill>
                <a:latin typeface="Cambria" panose="02040503050406030204" pitchFamily="18" charset="0"/>
                <a:ea typeface="Cambria" panose="02040503050406030204" pitchFamily="18" charset="0"/>
              </a:rPr>
              <a:t>                 </a:t>
            </a:r>
            <a:r>
              <a:rPr lang="en-US" sz="2000" b="1" i="1" dirty="0">
                <a:solidFill>
                  <a:schemeClr val="tx1"/>
                </a:solidFill>
                <a:latin typeface="Cambria" panose="02040503050406030204" pitchFamily="18" charset="0"/>
                <a:ea typeface="Cambria" panose="02040503050406030204" pitchFamily="18" charset="0"/>
              </a:rPr>
              <a:t>Max Score: 	100 points</a:t>
            </a:r>
            <a:endParaRPr lang="en-US" sz="1600" b="1" i="1" dirty="0">
              <a:solidFill>
                <a:schemeClr val="tx1"/>
              </a:solidFill>
              <a:latin typeface="Cambria" panose="02040503050406030204" pitchFamily="18" charset="0"/>
              <a:ea typeface="Cambria" panose="02040503050406030204" pitchFamily="18" charset="0"/>
            </a:endParaRPr>
          </a:p>
        </p:txBody>
      </p:sp>
      <p:sp>
        <p:nvSpPr>
          <p:cNvPr id="15" name="Content Placeholder 2">
            <a:extLst>
              <a:ext uri="{FF2B5EF4-FFF2-40B4-BE49-F238E27FC236}">
                <a16:creationId xmlns:a16="http://schemas.microsoft.com/office/drawing/2014/main" id="{B837C292-EC89-2D2E-1DE4-D10E886265A4}"/>
              </a:ext>
            </a:extLst>
          </p:cNvPr>
          <p:cNvSpPr txBox="1">
            <a:spLocks/>
          </p:cNvSpPr>
          <p:nvPr/>
        </p:nvSpPr>
        <p:spPr>
          <a:xfrm>
            <a:off x="762000" y="3581400"/>
            <a:ext cx="3494314" cy="198641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rgbClr val="898989"/>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rgbClr val="898989"/>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898989"/>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898989"/>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rgbClr val="898989"/>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200" b="1" dirty="0">
                <a:solidFill>
                  <a:schemeClr val="tx1"/>
                </a:solidFill>
                <a:latin typeface="Cambria" panose="02040503050406030204" pitchFamily="18" charset="0"/>
                <a:ea typeface="Cambria" panose="02040503050406030204" pitchFamily="18" charset="0"/>
              </a:rPr>
              <a:t>Internal (LYNX):</a:t>
            </a:r>
            <a:r>
              <a:rPr lang="en-US" sz="2200" dirty="0">
                <a:solidFill>
                  <a:schemeClr val="tx1"/>
                </a:solidFill>
                <a:latin typeface="Cambria" panose="02040503050406030204" pitchFamily="18" charset="0"/>
                <a:ea typeface="Cambria" panose="02040503050406030204" pitchFamily="18" charset="0"/>
              </a:rPr>
              <a:t>                                                </a:t>
            </a:r>
          </a:p>
          <a:p>
            <a:pPr>
              <a:buBlip>
                <a:blip r:embed="rId3"/>
              </a:buBlip>
            </a:pPr>
            <a:r>
              <a:rPr lang="en-US" sz="2200" dirty="0">
                <a:solidFill>
                  <a:schemeClr val="tx1"/>
                </a:solidFill>
                <a:latin typeface="Cambria" panose="02040503050406030204" pitchFamily="18" charset="0"/>
                <a:ea typeface="Cambria" panose="02040503050406030204" pitchFamily="18" charset="0"/>
              </a:rPr>
              <a:t>Subrecipient risk assessment</a:t>
            </a:r>
          </a:p>
          <a:p>
            <a:pPr>
              <a:buBlip>
                <a:blip r:embed="rId3"/>
              </a:buBlip>
            </a:pPr>
            <a:r>
              <a:rPr lang="en-US" sz="2200" dirty="0">
                <a:solidFill>
                  <a:schemeClr val="tx1"/>
                </a:solidFill>
                <a:latin typeface="Cambria" panose="02040503050406030204" pitchFamily="18" charset="0"/>
                <a:ea typeface="Cambria" panose="02040503050406030204" pitchFamily="18" charset="0"/>
              </a:rPr>
              <a:t>Fact Sheet</a:t>
            </a:r>
          </a:p>
          <a:p>
            <a:pPr marL="0" indent="0">
              <a:buFont typeface="Arial" panose="020B0604020202020204" pitchFamily="34" charset="0"/>
              <a:buNone/>
            </a:pPr>
            <a:endParaRPr lang="en-US" sz="600" b="1" dirty="0">
              <a:solidFill>
                <a:schemeClr val="tx1"/>
              </a:solidFill>
              <a:latin typeface="Cambria" panose="02040503050406030204" pitchFamily="18" charset="0"/>
              <a:ea typeface="Cambria" panose="02040503050406030204" pitchFamily="18" charset="0"/>
            </a:endParaRPr>
          </a:p>
          <a:p>
            <a:pPr marL="0" indent="0">
              <a:buFont typeface="Arial" panose="020B0604020202020204" pitchFamily="34" charset="0"/>
              <a:buNone/>
            </a:pPr>
            <a:endParaRPr lang="en-US" sz="900" dirty="0">
              <a:solidFill>
                <a:schemeClr val="tx1"/>
              </a:solidFill>
              <a:latin typeface="Cambria" panose="02040503050406030204" pitchFamily="18" charset="0"/>
              <a:ea typeface="Cambria" panose="02040503050406030204" pitchFamily="18" charset="0"/>
            </a:endParaRPr>
          </a:p>
        </p:txBody>
      </p:sp>
      <p:sp>
        <p:nvSpPr>
          <p:cNvPr id="19" name="object 8">
            <a:extLst>
              <a:ext uri="{FF2B5EF4-FFF2-40B4-BE49-F238E27FC236}">
                <a16:creationId xmlns:a16="http://schemas.microsoft.com/office/drawing/2014/main" id="{A6C12885-5271-972D-1CA6-0948EE09C511}"/>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PROJECT SELECTION</a:t>
            </a:r>
            <a:endParaRPr sz="2400" spc="-60" dirty="0">
              <a:effectLst>
                <a:outerShdw blurRad="38100" dist="38100" dir="2700000" algn="tl">
                  <a:srgbClr val="000000">
                    <a:alpha val="43137"/>
                  </a:srgbClr>
                </a:outerShdw>
              </a:effectLst>
              <a:latin typeface="Century Gothic" panose="020B0502020202020204" pitchFamily="34" charset="0"/>
            </a:endParaRPr>
          </a:p>
        </p:txBody>
      </p:sp>
      <p:pic>
        <p:nvPicPr>
          <p:cNvPr id="10" name="Picture 9" descr="A clock with text on it&#10;&#10;Description automatically generated">
            <a:extLst>
              <a:ext uri="{FF2B5EF4-FFF2-40B4-BE49-F238E27FC236}">
                <a16:creationId xmlns:a16="http://schemas.microsoft.com/office/drawing/2014/main" id="{3ACBEBA9-C99D-5661-51C2-485CE0E83BD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784112" y="4586331"/>
            <a:ext cx="1838656" cy="1504355"/>
          </a:xfrm>
          <a:prstGeom prst="rect">
            <a:avLst/>
          </a:prstGeom>
        </p:spPr>
      </p:pic>
    </p:spTree>
    <p:extLst>
      <p:ext uri="{BB962C8B-B14F-4D97-AF65-F5344CB8AC3E}">
        <p14:creationId xmlns:p14="http://schemas.microsoft.com/office/powerpoint/2010/main" val="462351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9952-F6A7-7101-3234-DCE06D2026E8}"/>
            </a:ext>
          </a:extLst>
        </p:cNvPr>
        <p:cNvGrpSpPr/>
        <p:nvPr/>
      </p:nvGrpSpPr>
      <p:grpSpPr>
        <a:xfrm>
          <a:off x="0" y="0"/>
          <a:ext cx="0" cy="0"/>
          <a:chOff x="0" y="0"/>
          <a:chExt cx="0" cy="0"/>
        </a:xfrm>
      </p:grpSpPr>
      <p:pic>
        <p:nvPicPr>
          <p:cNvPr id="38" name="Picture 37" descr="A yellow post-it note with a red push pin&#10;&#10;Description automatically generated">
            <a:extLst>
              <a:ext uri="{FF2B5EF4-FFF2-40B4-BE49-F238E27FC236}">
                <a16:creationId xmlns:a16="http://schemas.microsoft.com/office/drawing/2014/main" id="{8DCEAB04-D876-E92E-7E47-8BE17D620C3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755872" y="138916"/>
            <a:ext cx="2113693" cy="1409128"/>
          </a:xfrm>
          <a:prstGeom prst="rect">
            <a:avLst/>
          </a:prstGeom>
        </p:spPr>
      </p:pic>
      <p:grpSp>
        <p:nvGrpSpPr>
          <p:cNvPr id="2" name="object 2">
            <a:extLst>
              <a:ext uri="{FF2B5EF4-FFF2-40B4-BE49-F238E27FC236}">
                <a16:creationId xmlns:a16="http://schemas.microsoft.com/office/drawing/2014/main" id="{BF0D26C5-6BE3-09DD-30A8-572CE8F0A259}"/>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3DB5C2C2-DF22-E6CD-5B64-57CA17335EAC}"/>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endParaRPr dirty="0"/>
            </a:p>
          </p:txBody>
        </p:sp>
        <p:sp>
          <p:nvSpPr>
            <p:cNvPr id="4" name="object 4">
              <a:extLst>
                <a:ext uri="{FF2B5EF4-FFF2-40B4-BE49-F238E27FC236}">
                  <a16:creationId xmlns:a16="http://schemas.microsoft.com/office/drawing/2014/main" id="{34E171A2-8136-401C-547F-C92B8E55FE31}"/>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endParaRPr/>
            </a:p>
          </p:txBody>
        </p:sp>
        <p:sp>
          <p:nvSpPr>
            <p:cNvPr id="5" name="object 5">
              <a:extLst>
                <a:ext uri="{FF2B5EF4-FFF2-40B4-BE49-F238E27FC236}">
                  <a16:creationId xmlns:a16="http://schemas.microsoft.com/office/drawing/2014/main" id="{125BA1A2-9340-FCFD-7802-12B1774AB978}"/>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endParaRPr/>
            </a:p>
          </p:txBody>
        </p:sp>
        <p:sp>
          <p:nvSpPr>
            <p:cNvPr id="6" name="object 6">
              <a:extLst>
                <a:ext uri="{FF2B5EF4-FFF2-40B4-BE49-F238E27FC236}">
                  <a16:creationId xmlns:a16="http://schemas.microsoft.com/office/drawing/2014/main" id="{8851DD8C-A617-8D94-6970-FEFFE3125F79}"/>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endParaRPr/>
            </a:p>
          </p:txBody>
        </p:sp>
        <p:pic>
          <p:nvPicPr>
            <p:cNvPr id="7" name="object 7">
              <a:extLst>
                <a:ext uri="{FF2B5EF4-FFF2-40B4-BE49-F238E27FC236}">
                  <a16:creationId xmlns:a16="http://schemas.microsoft.com/office/drawing/2014/main" id="{92F90676-E5FE-9DF9-06FA-0CEEB0527735}"/>
                </a:ext>
              </a:extLst>
            </p:cNvPr>
            <p:cNvPicPr>
              <a:picLocks noChangeAspect="1"/>
            </p:cNvPicPr>
            <p:nvPr/>
          </p:nvPicPr>
          <p:blipFill>
            <a:blip r:embed="rId4"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795EA4B7-2564-D2B3-5FA1-F3AEF6A056EE}"/>
              </a:ext>
            </a:extLst>
          </p:cNvPr>
          <p:cNvSpPr txBox="1">
            <a:spLocks noGrp="1"/>
          </p:cNvSpPr>
          <p:nvPr>
            <p:ph type="title"/>
          </p:nvPr>
        </p:nvSpPr>
        <p:spPr>
          <a:xfrm>
            <a:off x="304799" y="381000"/>
            <a:ext cx="7696201" cy="382156"/>
          </a:xfrm>
          <a:prstGeom prst="rect">
            <a:avLst/>
          </a:prstGeom>
        </p:spPr>
        <p:txBody>
          <a:bodyPr vert="horz" wrap="square" lIns="0" tIns="12700" rIns="0" bIns="0" rtlCol="0">
            <a:spAutoFit/>
          </a:bodyPr>
          <a:lstStyle/>
          <a:p>
            <a:pPr marL="12700">
              <a:lnSpc>
                <a:spcPct val="100000"/>
              </a:lnSpc>
              <a:spcBef>
                <a:spcPts val="100"/>
              </a:spcBef>
            </a:pPr>
            <a:r>
              <a:rPr lang="en-US" sz="2400"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BEST PRACTICES</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0EA2AC0C-253D-AAF6-D54A-677A307F1F1B}"/>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endParaRPr/>
          </a:p>
        </p:txBody>
      </p:sp>
      <p:sp>
        <p:nvSpPr>
          <p:cNvPr id="11" name="object 11">
            <a:extLst>
              <a:ext uri="{FF2B5EF4-FFF2-40B4-BE49-F238E27FC236}">
                <a16:creationId xmlns:a16="http://schemas.microsoft.com/office/drawing/2014/main" id="{93BBBB6F-7011-03AD-C559-252E20EB52B5}"/>
              </a:ext>
            </a:extLst>
          </p:cNvPr>
          <p:cNvSpPr txBox="1">
            <a:spLocks noGrp="1"/>
          </p:cNvSpPr>
          <p:nvPr>
            <p:ph type="ftr" sz="quarter" idx="5"/>
          </p:nvPr>
        </p:nvSpPr>
        <p:spPr>
          <a:xfrm>
            <a:off x="212699" y="6482413"/>
            <a:ext cx="2149501" cy="260328"/>
          </a:xfrm>
          <a:prstGeom prst="rect">
            <a:avLst/>
          </a:prstGeom>
        </p:spPr>
        <p:txBody>
          <a:bodyPr vert="horz" wrap="square" lIns="0" tIns="13970" rIns="0" bIns="0" rtlCol="0">
            <a:spAutoFit/>
          </a:bodyPr>
          <a:lstStyle/>
          <a:p>
            <a:pPr marL="12700">
              <a:lnSpc>
                <a:spcPct val="100000"/>
              </a:lnSpc>
              <a:spcBef>
                <a:spcPts val="110"/>
              </a:spcBef>
            </a:pPr>
            <a:r>
              <a:rPr lang="en-US" spc="-5" dirty="0"/>
              <a:t>July 11, 2024</a:t>
            </a:r>
            <a:endParaRPr dirty="0"/>
          </a:p>
        </p:txBody>
      </p:sp>
      <p:grpSp>
        <p:nvGrpSpPr>
          <p:cNvPr id="15" name="Group 14">
            <a:extLst>
              <a:ext uri="{FF2B5EF4-FFF2-40B4-BE49-F238E27FC236}">
                <a16:creationId xmlns:a16="http://schemas.microsoft.com/office/drawing/2014/main" id="{4D50C009-E7F1-08D8-1695-6D6B26F60B5B}"/>
              </a:ext>
            </a:extLst>
          </p:cNvPr>
          <p:cNvGrpSpPr/>
          <p:nvPr/>
        </p:nvGrpSpPr>
        <p:grpSpPr>
          <a:xfrm>
            <a:off x="-4343400" y="609600"/>
            <a:ext cx="11837549" cy="5685958"/>
            <a:chOff x="-4330394" y="349058"/>
            <a:chExt cx="11837549" cy="5685958"/>
          </a:xfrm>
        </p:grpSpPr>
        <p:sp>
          <p:nvSpPr>
            <p:cNvPr id="22" name="Block Arc 21">
              <a:extLst>
                <a:ext uri="{FF2B5EF4-FFF2-40B4-BE49-F238E27FC236}">
                  <a16:creationId xmlns:a16="http://schemas.microsoft.com/office/drawing/2014/main" id="{CD5B2221-ABC3-0D82-716E-3A53FB15FC9F}"/>
                </a:ext>
              </a:extLst>
            </p:cNvPr>
            <p:cNvSpPr/>
            <p:nvPr/>
          </p:nvSpPr>
          <p:spPr>
            <a:xfrm>
              <a:off x="-4330394" y="349058"/>
              <a:ext cx="5685958" cy="5685958"/>
            </a:xfrm>
            <a:prstGeom prst="blockArc">
              <a:avLst>
                <a:gd name="adj1" fmla="val 18900000"/>
                <a:gd name="adj2" fmla="val 2700000"/>
                <a:gd name="adj3" fmla="val 380"/>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23" name="Freeform: Shape 22">
              <a:extLst>
                <a:ext uri="{FF2B5EF4-FFF2-40B4-BE49-F238E27FC236}">
                  <a16:creationId xmlns:a16="http://schemas.microsoft.com/office/drawing/2014/main" id="{00C66B11-8A20-12BE-D2E8-1C9EB9CDFF25}"/>
                </a:ext>
              </a:extLst>
            </p:cNvPr>
            <p:cNvSpPr/>
            <p:nvPr/>
          </p:nvSpPr>
          <p:spPr>
            <a:xfrm>
              <a:off x="921097" y="1405375"/>
              <a:ext cx="6586057" cy="649602"/>
            </a:xfrm>
            <a:custGeom>
              <a:avLst/>
              <a:gdLst>
                <a:gd name="connsiteX0" fmla="*/ 0 w 6586057"/>
                <a:gd name="connsiteY0" fmla="*/ 0 h 649602"/>
                <a:gd name="connsiteX1" fmla="*/ 6586057 w 6586057"/>
                <a:gd name="connsiteY1" fmla="*/ 0 h 649602"/>
                <a:gd name="connsiteX2" fmla="*/ 6586057 w 6586057"/>
                <a:gd name="connsiteY2" fmla="*/ 649602 h 649602"/>
                <a:gd name="connsiteX3" fmla="*/ 0 w 6586057"/>
                <a:gd name="connsiteY3" fmla="*/ 649602 h 649602"/>
                <a:gd name="connsiteX4" fmla="*/ 0 w 6586057"/>
                <a:gd name="connsiteY4" fmla="*/ 0 h 649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6057" h="649602">
                  <a:moveTo>
                    <a:pt x="0" y="0"/>
                  </a:moveTo>
                  <a:lnTo>
                    <a:pt x="6586057" y="0"/>
                  </a:lnTo>
                  <a:lnTo>
                    <a:pt x="6586057" y="649602"/>
                  </a:lnTo>
                  <a:lnTo>
                    <a:pt x="0" y="649602"/>
                  </a:lnTo>
                  <a:lnTo>
                    <a:pt x="0" y="0"/>
                  </a:lnTo>
                  <a:close/>
                </a:path>
              </a:pathLst>
            </a:custGeom>
          </p:spPr>
          <p:style>
            <a:lnRef idx="0">
              <a:schemeClr val="accent2"/>
            </a:lnRef>
            <a:fillRef idx="3">
              <a:schemeClr val="accent2"/>
            </a:fillRef>
            <a:effectRef idx="3">
              <a:schemeClr val="accent2"/>
            </a:effectRef>
            <a:fontRef idx="minor">
              <a:schemeClr val="lt1"/>
            </a:fontRef>
          </p:style>
          <p:txBody>
            <a:bodyPr spcFirstLastPara="0" vert="horz" wrap="square" lIns="515622" tIns="48260" rIns="48260" bIns="48260"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 LYNX’s Transportation Disadvantaged Service Plan.</a:t>
              </a:r>
              <a:endParaRPr lang="en-US" sz="1900" kern="1200" dirty="0">
                <a:solidFill>
                  <a:schemeClr val="bg1"/>
                </a:solidFill>
                <a:effectLst>
                  <a:outerShdw blurRad="38100" dist="38100" dir="2700000" algn="tl">
                    <a:srgbClr val="000000">
                      <a:alpha val="43137"/>
                    </a:srgbClr>
                  </a:outerShdw>
                </a:effectLst>
              </a:endParaRPr>
            </a:p>
          </p:txBody>
        </p:sp>
        <p:sp>
          <p:nvSpPr>
            <p:cNvPr id="24" name="Oval 23">
              <a:extLst>
                <a:ext uri="{FF2B5EF4-FFF2-40B4-BE49-F238E27FC236}">
                  <a16:creationId xmlns:a16="http://schemas.microsoft.com/office/drawing/2014/main" id="{8FE28E7B-0944-5EA7-FF45-B6BB12E566B1}"/>
                </a:ext>
              </a:extLst>
            </p:cNvPr>
            <p:cNvSpPr/>
            <p:nvPr/>
          </p:nvSpPr>
          <p:spPr>
            <a:xfrm>
              <a:off x="515096" y="1324175"/>
              <a:ext cx="812003" cy="812003"/>
            </a:xfrm>
            <a:prstGeom prst="ellipse">
              <a:avLst/>
            </a:prstGeom>
          </p:spPr>
          <p:style>
            <a:lnRef idx="2">
              <a:schemeClr val="accent2"/>
            </a:lnRef>
            <a:fillRef idx="1">
              <a:schemeClr val="lt1"/>
            </a:fillRef>
            <a:effectRef idx="0">
              <a:schemeClr val="accent2"/>
            </a:effectRef>
            <a:fontRef idx="minor">
              <a:schemeClr val="dk1"/>
            </a:fontRef>
          </p:style>
          <p:txBody>
            <a:bodyPr/>
            <a:lstStyle/>
            <a:p>
              <a:endParaRPr lang="en-US"/>
            </a:p>
          </p:txBody>
        </p:sp>
        <p:sp>
          <p:nvSpPr>
            <p:cNvPr id="25" name="Freeform: Shape 24">
              <a:extLst>
                <a:ext uri="{FF2B5EF4-FFF2-40B4-BE49-F238E27FC236}">
                  <a16:creationId xmlns:a16="http://schemas.microsoft.com/office/drawing/2014/main" id="{91961844-2444-6CE1-251D-6288049AC9D8}"/>
                </a:ext>
              </a:extLst>
            </p:cNvPr>
            <p:cNvSpPr/>
            <p:nvPr/>
          </p:nvSpPr>
          <p:spPr>
            <a:xfrm>
              <a:off x="1293530" y="2379948"/>
              <a:ext cx="6213625" cy="649602"/>
            </a:xfrm>
            <a:custGeom>
              <a:avLst/>
              <a:gdLst>
                <a:gd name="connsiteX0" fmla="*/ 0 w 6213625"/>
                <a:gd name="connsiteY0" fmla="*/ 0 h 649602"/>
                <a:gd name="connsiteX1" fmla="*/ 6213625 w 6213625"/>
                <a:gd name="connsiteY1" fmla="*/ 0 h 649602"/>
                <a:gd name="connsiteX2" fmla="*/ 6213625 w 6213625"/>
                <a:gd name="connsiteY2" fmla="*/ 649602 h 649602"/>
                <a:gd name="connsiteX3" fmla="*/ 0 w 6213625"/>
                <a:gd name="connsiteY3" fmla="*/ 649602 h 649602"/>
                <a:gd name="connsiteX4" fmla="*/ 0 w 6213625"/>
                <a:gd name="connsiteY4" fmla="*/ 0 h 649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625" h="649602">
                  <a:moveTo>
                    <a:pt x="0" y="0"/>
                  </a:moveTo>
                  <a:lnTo>
                    <a:pt x="6213625" y="0"/>
                  </a:lnTo>
                  <a:lnTo>
                    <a:pt x="6213625" y="649602"/>
                  </a:lnTo>
                  <a:lnTo>
                    <a:pt x="0" y="649602"/>
                  </a:lnTo>
                  <a:lnTo>
                    <a:pt x="0" y="0"/>
                  </a:lnTo>
                  <a:close/>
                </a:path>
              </a:pathLst>
            </a:custGeom>
          </p:spPr>
          <p:style>
            <a:lnRef idx="0">
              <a:schemeClr val="accent6"/>
            </a:lnRef>
            <a:fillRef idx="3">
              <a:schemeClr val="accent6"/>
            </a:fillRef>
            <a:effectRef idx="3">
              <a:schemeClr val="accent6"/>
            </a:effectRef>
            <a:fontRef idx="minor">
              <a:schemeClr val="lt1"/>
            </a:fontRef>
          </p:style>
          <p:txBody>
            <a:bodyPr spcFirstLastPara="0" vert="horz" wrap="square" lIns="515622" tIns="48260" rIns="48260" bIns="48260" numCol="1" spcCol="1270" anchor="ctr" anchorCtr="0">
              <a:noAutofit/>
            </a:bodyPr>
            <a:lstStyle/>
            <a:p>
              <a:pPr marL="0" lvl="0" indent="0" algn="l"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The Authorized Representative signing forms MUST be the same person designated in the Board Resolution.</a:t>
              </a:r>
            </a:p>
          </p:txBody>
        </p:sp>
        <p:sp>
          <p:nvSpPr>
            <p:cNvPr id="26" name="Oval 25">
              <a:extLst>
                <a:ext uri="{FF2B5EF4-FFF2-40B4-BE49-F238E27FC236}">
                  <a16:creationId xmlns:a16="http://schemas.microsoft.com/office/drawing/2014/main" id="{17D09A27-0A6A-0659-78FD-DE9CE8DB8FE2}"/>
                </a:ext>
              </a:extLst>
            </p:cNvPr>
            <p:cNvSpPr/>
            <p:nvPr/>
          </p:nvSpPr>
          <p:spPr>
            <a:xfrm>
              <a:off x="887528" y="2298748"/>
              <a:ext cx="812003" cy="812003"/>
            </a:xfrm>
            <a:prstGeom prst="ellipse">
              <a:avLst/>
            </a:prstGeom>
          </p:spPr>
          <p:style>
            <a:lnRef idx="2">
              <a:schemeClr val="accent6"/>
            </a:lnRef>
            <a:fillRef idx="1">
              <a:schemeClr val="lt1"/>
            </a:fillRef>
            <a:effectRef idx="0">
              <a:schemeClr val="accent6"/>
            </a:effectRef>
            <a:fontRef idx="minor">
              <a:schemeClr val="dk1"/>
            </a:fontRef>
          </p:style>
          <p:txBody>
            <a:bodyPr/>
            <a:lstStyle/>
            <a:p>
              <a:endParaRPr lang="en-US" dirty="0"/>
            </a:p>
          </p:txBody>
        </p:sp>
        <p:sp>
          <p:nvSpPr>
            <p:cNvPr id="27" name="Freeform: Shape 26">
              <a:extLst>
                <a:ext uri="{FF2B5EF4-FFF2-40B4-BE49-F238E27FC236}">
                  <a16:creationId xmlns:a16="http://schemas.microsoft.com/office/drawing/2014/main" id="{DF38A4EB-E9E8-6C93-1C53-81D81EC92B34}"/>
                </a:ext>
              </a:extLst>
            </p:cNvPr>
            <p:cNvSpPr/>
            <p:nvPr/>
          </p:nvSpPr>
          <p:spPr>
            <a:xfrm>
              <a:off x="1293530" y="3354522"/>
              <a:ext cx="6213625" cy="649602"/>
            </a:xfrm>
            <a:custGeom>
              <a:avLst/>
              <a:gdLst>
                <a:gd name="connsiteX0" fmla="*/ 0 w 6213625"/>
                <a:gd name="connsiteY0" fmla="*/ 0 h 649602"/>
                <a:gd name="connsiteX1" fmla="*/ 6213625 w 6213625"/>
                <a:gd name="connsiteY1" fmla="*/ 0 h 649602"/>
                <a:gd name="connsiteX2" fmla="*/ 6213625 w 6213625"/>
                <a:gd name="connsiteY2" fmla="*/ 649602 h 649602"/>
                <a:gd name="connsiteX3" fmla="*/ 0 w 6213625"/>
                <a:gd name="connsiteY3" fmla="*/ 649602 h 649602"/>
                <a:gd name="connsiteX4" fmla="*/ 0 w 6213625"/>
                <a:gd name="connsiteY4" fmla="*/ 0 h 649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625" h="649602">
                  <a:moveTo>
                    <a:pt x="0" y="0"/>
                  </a:moveTo>
                  <a:lnTo>
                    <a:pt x="6213625" y="0"/>
                  </a:lnTo>
                  <a:lnTo>
                    <a:pt x="6213625" y="649602"/>
                  </a:lnTo>
                  <a:lnTo>
                    <a:pt x="0" y="649602"/>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515622" tIns="48260" rIns="48260" bIns="48260" numCol="1" spcCol="1270" anchor="ctr" anchorCtr="0">
              <a:noAutofit/>
            </a:bodyPr>
            <a:lstStyle/>
            <a:p>
              <a:pPr marL="0" lvl="0" indent="0" algn="l" defTabSz="844550">
                <a:lnSpc>
                  <a:spcPct val="90000"/>
                </a:lnSpc>
                <a:spcBef>
                  <a:spcPct val="0"/>
                </a:spcBef>
                <a:spcAft>
                  <a:spcPct val="35000"/>
                </a:spcAft>
                <a:buNone/>
              </a:pPr>
              <a:endParaRPr lang="en-US" sz="1900" kern="1200" dirty="0"/>
            </a:p>
          </p:txBody>
        </p:sp>
        <p:sp>
          <p:nvSpPr>
            <p:cNvPr id="28" name="Oval 27">
              <a:extLst>
                <a:ext uri="{FF2B5EF4-FFF2-40B4-BE49-F238E27FC236}">
                  <a16:creationId xmlns:a16="http://schemas.microsoft.com/office/drawing/2014/main" id="{59566494-AA41-2553-1A36-C0C1F891FBDF}"/>
                </a:ext>
              </a:extLst>
            </p:cNvPr>
            <p:cNvSpPr/>
            <p:nvPr/>
          </p:nvSpPr>
          <p:spPr>
            <a:xfrm>
              <a:off x="887528" y="3273321"/>
              <a:ext cx="812003" cy="812003"/>
            </a:xfrm>
            <a:prstGeom prst="ellipse">
              <a:avLst/>
            </a:prstGeom>
          </p:spPr>
          <p:style>
            <a:lnRef idx="2">
              <a:schemeClr val="accent3"/>
            </a:lnRef>
            <a:fillRef idx="1">
              <a:schemeClr val="lt1"/>
            </a:fillRef>
            <a:effectRef idx="0">
              <a:schemeClr val="accent3"/>
            </a:effectRef>
            <a:fontRef idx="minor">
              <a:schemeClr val="dk1"/>
            </a:fontRef>
          </p:style>
          <p:txBody>
            <a:bodyPr/>
            <a:lstStyle/>
            <a:p>
              <a:endParaRPr lang="en-US" dirty="0"/>
            </a:p>
          </p:txBody>
        </p:sp>
        <p:sp>
          <p:nvSpPr>
            <p:cNvPr id="29" name="Freeform: Shape 28">
              <a:extLst>
                <a:ext uri="{FF2B5EF4-FFF2-40B4-BE49-F238E27FC236}">
                  <a16:creationId xmlns:a16="http://schemas.microsoft.com/office/drawing/2014/main" id="{B02B322B-4005-20CC-40F5-F47533183856}"/>
                </a:ext>
              </a:extLst>
            </p:cNvPr>
            <p:cNvSpPr/>
            <p:nvPr/>
          </p:nvSpPr>
          <p:spPr>
            <a:xfrm>
              <a:off x="921097" y="4329095"/>
              <a:ext cx="6586057" cy="649602"/>
            </a:xfrm>
            <a:custGeom>
              <a:avLst/>
              <a:gdLst>
                <a:gd name="connsiteX0" fmla="*/ 0 w 6586057"/>
                <a:gd name="connsiteY0" fmla="*/ 0 h 649602"/>
                <a:gd name="connsiteX1" fmla="*/ 6586057 w 6586057"/>
                <a:gd name="connsiteY1" fmla="*/ 0 h 649602"/>
                <a:gd name="connsiteX2" fmla="*/ 6586057 w 6586057"/>
                <a:gd name="connsiteY2" fmla="*/ 649602 h 649602"/>
                <a:gd name="connsiteX3" fmla="*/ 0 w 6586057"/>
                <a:gd name="connsiteY3" fmla="*/ 649602 h 649602"/>
                <a:gd name="connsiteX4" fmla="*/ 0 w 6586057"/>
                <a:gd name="connsiteY4" fmla="*/ 0 h 649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6057" h="649602">
                  <a:moveTo>
                    <a:pt x="0" y="0"/>
                  </a:moveTo>
                  <a:lnTo>
                    <a:pt x="6586057" y="0"/>
                  </a:lnTo>
                  <a:lnTo>
                    <a:pt x="6586057" y="649602"/>
                  </a:lnTo>
                  <a:lnTo>
                    <a:pt x="0" y="649602"/>
                  </a:lnTo>
                  <a:lnTo>
                    <a:pt x="0" y="0"/>
                  </a:lnTo>
                  <a:close/>
                </a:path>
              </a:pathLst>
            </a:custGeom>
          </p:spPr>
          <p:style>
            <a:lnRef idx="0">
              <a:schemeClr val="accent5"/>
            </a:lnRef>
            <a:fillRef idx="3">
              <a:schemeClr val="accent5"/>
            </a:fillRef>
            <a:effectRef idx="3">
              <a:schemeClr val="accent5"/>
            </a:effectRef>
            <a:fontRef idx="minor">
              <a:schemeClr val="lt1"/>
            </a:fontRef>
          </p:style>
          <p:txBody>
            <a:bodyPr spcFirstLastPara="0" vert="horz" wrap="square" lIns="515622" tIns="48260" rIns="48260" bIns="48260" numCol="1" spcCol="1270" anchor="ctr" anchorCtr="0">
              <a:noAutofit/>
            </a:bodyPr>
            <a:lstStyle/>
            <a:p>
              <a:pPr marL="0" indent="0">
                <a:buNone/>
              </a:pPr>
              <a:r>
                <a:rPr lang="en-US" sz="2000" dirty="0">
                  <a:solidFill>
                    <a:schemeClr val="bg1"/>
                  </a:solidFill>
                  <a:latin typeface="Cambria" panose="02040503050406030204" pitchFamily="18" charset="0"/>
                  <a:ea typeface="Cambria" panose="02040503050406030204" pitchFamily="18" charset="0"/>
                </a:rPr>
                <a:t>Maps must be in </a:t>
              </a:r>
              <a:r>
                <a:rPr lang="en-US" sz="2000" dirty="0">
                  <a:solidFill>
                    <a:srgbClr val="FF0000"/>
                  </a:solidFill>
                  <a:highlight>
                    <a:srgbClr val="FFFF00"/>
                  </a:highlight>
                  <a:latin typeface="Cambria" panose="02040503050406030204" pitchFamily="18" charset="0"/>
                  <a:ea typeface="Cambria" panose="02040503050406030204" pitchFamily="18" charset="0"/>
                </a:rPr>
                <a:t>C</a:t>
              </a:r>
              <a:r>
                <a:rPr lang="en-US" sz="2000" dirty="0">
                  <a:solidFill>
                    <a:schemeClr val="tx2">
                      <a:lumMod val="60000"/>
                      <a:lumOff val="40000"/>
                    </a:schemeClr>
                  </a:solidFill>
                  <a:highlight>
                    <a:srgbClr val="FFFF00"/>
                  </a:highlight>
                  <a:latin typeface="Cambria" panose="02040503050406030204" pitchFamily="18" charset="0"/>
                  <a:ea typeface="Cambria" panose="02040503050406030204" pitchFamily="18" charset="0"/>
                </a:rPr>
                <a:t>O</a:t>
              </a:r>
              <a:r>
                <a:rPr lang="en-US" sz="2000" dirty="0">
                  <a:solidFill>
                    <a:srgbClr val="00B050"/>
                  </a:solidFill>
                  <a:highlight>
                    <a:srgbClr val="FFFF00"/>
                  </a:highlight>
                  <a:latin typeface="Cambria" panose="02040503050406030204" pitchFamily="18" charset="0"/>
                  <a:ea typeface="Cambria" panose="02040503050406030204" pitchFamily="18" charset="0"/>
                </a:rPr>
                <a:t>L</a:t>
              </a:r>
              <a:r>
                <a:rPr lang="en-US" sz="2000" dirty="0">
                  <a:solidFill>
                    <a:schemeClr val="accent6">
                      <a:lumMod val="75000"/>
                    </a:schemeClr>
                  </a:solidFill>
                  <a:highlight>
                    <a:srgbClr val="FFFF00"/>
                  </a:highlight>
                  <a:latin typeface="Cambria" panose="02040503050406030204" pitchFamily="18" charset="0"/>
                  <a:ea typeface="Cambria" panose="02040503050406030204" pitchFamily="18" charset="0"/>
                </a:rPr>
                <a:t>O</a:t>
              </a:r>
              <a:r>
                <a:rPr lang="en-US" sz="2000" dirty="0">
                  <a:solidFill>
                    <a:srgbClr val="7030A0"/>
                  </a:solidFill>
                  <a:highlight>
                    <a:srgbClr val="FFFF00"/>
                  </a:highlight>
                  <a:latin typeface="Cambria" panose="02040503050406030204" pitchFamily="18" charset="0"/>
                  <a:ea typeface="Cambria" panose="02040503050406030204" pitchFamily="18" charset="0"/>
                </a:rPr>
                <a:t>R </a:t>
              </a:r>
              <a:r>
                <a:rPr lang="en-US" sz="2000" dirty="0">
                  <a:solidFill>
                    <a:schemeClr val="bg1"/>
                  </a:solidFill>
                  <a:latin typeface="Cambria" panose="02040503050406030204" pitchFamily="18" charset="0"/>
                  <a:ea typeface="Cambria" panose="02040503050406030204" pitchFamily="18" charset="0"/>
                </a:rPr>
                <a:t>and attached to the pdf.</a:t>
              </a:r>
            </a:p>
          </p:txBody>
        </p:sp>
        <p:sp>
          <p:nvSpPr>
            <p:cNvPr id="30" name="Oval 29">
              <a:extLst>
                <a:ext uri="{FF2B5EF4-FFF2-40B4-BE49-F238E27FC236}">
                  <a16:creationId xmlns:a16="http://schemas.microsoft.com/office/drawing/2014/main" id="{32DAA570-D12D-E81B-6727-E0FDF1AFD6E7}"/>
                </a:ext>
              </a:extLst>
            </p:cNvPr>
            <p:cNvSpPr/>
            <p:nvPr/>
          </p:nvSpPr>
          <p:spPr>
            <a:xfrm>
              <a:off x="515096" y="4247895"/>
              <a:ext cx="812003" cy="812003"/>
            </a:xfrm>
            <a:prstGeom prst="ellipse">
              <a:avLst/>
            </a:prstGeom>
          </p:spPr>
          <p:style>
            <a:lnRef idx="2">
              <a:schemeClr val="accent5"/>
            </a:lnRef>
            <a:fillRef idx="1">
              <a:schemeClr val="lt1"/>
            </a:fillRef>
            <a:effectRef idx="0">
              <a:schemeClr val="accent5"/>
            </a:effectRef>
            <a:fontRef idx="minor">
              <a:schemeClr val="dk1"/>
            </a:fontRef>
          </p:style>
          <p:txBody>
            <a:bodyPr/>
            <a:lstStyle/>
            <a:p>
              <a:endParaRPr lang="en-US"/>
            </a:p>
          </p:txBody>
        </p:sp>
      </p:grpSp>
      <p:sp>
        <p:nvSpPr>
          <p:cNvPr id="34" name="TextBox 33">
            <a:extLst>
              <a:ext uri="{FF2B5EF4-FFF2-40B4-BE49-F238E27FC236}">
                <a16:creationId xmlns:a16="http://schemas.microsoft.com/office/drawing/2014/main" id="{1709E8E2-A8C5-AAFD-D1E6-4FF5EA2E07F6}"/>
              </a:ext>
            </a:extLst>
          </p:cNvPr>
          <p:cNvSpPr txBox="1"/>
          <p:nvPr/>
        </p:nvSpPr>
        <p:spPr>
          <a:xfrm>
            <a:off x="1701410" y="3648569"/>
            <a:ext cx="5689990" cy="618631"/>
          </a:xfrm>
          <a:prstGeom prst="rect">
            <a:avLst/>
          </a:prstGeom>
          <a:noFill/>
        </p:spPr>
        <p:txBody>
          <a:bodyPr wrap="square">
            <a:spAutoFit/>
          </a:bodyPr>
          <a:lstStyle/>
          <a:p>
            <a:pPr marL="0" lvl="0" indent="0" algn="l" defTabSz="844550">
              <a:lnSpc>
                <a:spcPct val="90000"/>
              </a:lnSpc>
              <a:spcBef>
                <a:spcPct val="0"/>
              </a:spcBef>
              <a:spcAft>
                <a:spcPct val="35000"/>
              </a:spcAft>
              <a:buNone/>
            </a:pPr>
            <a:r>
              <a:rPr lang="en-US" sz="1900"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Do not copy and paste information from a previous application! Show how you have improved.</a:t>
            </a:r>
            <a:endParaRPr lang="en-US" sz="1900" kern="1200" dirty="0">
              <a:solidFill>
                <a:schemeClr val="bg1"/>
              </a:solidFill>
              <a:effectLst>
                <a:outerShdw blurRad="38100" dist="38100" dir="2700000" algn="tl">
                  <a:srgbClr val="000000">
                    <a:alpha val="43137"/>
                  </a:srgbClr>
                </a:outerShdw>
              </a:effectLst>
            </a:endParaRPr>
          </a:p>
        </p:txBody>
      </p:sp>
      <p:pic>
        <p:nvPicPr>
          <p:cNvPr id="14" name="Picture 13">
            <a:extLst>
              <a:ext uri="{FF2B5EF4-FFF2-40B4-BE49-F238E27FC236}">
                <a16:creationId xmlns:a16="http://schemas.microsoft.com/office/drawing/2014/main" id="{6009783A-C8A4-76F3-42DA-B92364DC3C14}"/>
              </a:ext>
            </a:extLst>
          </p:cNvPr>
          <p:cNvPicPr>
            <a:picLocks noChangeAspect="1"/>
          </p:cNvPicPr>
          <p:nvPr/>
        </p:nvPicPr>
        <p:blipFill>
          <a:blip r:embed="rId5"/>
          <a:stretch>
            <a:fillRect/>
          </a:stretch>
        </p:blipFill>
        <p:spPr>
          <a:xfrm>
            <a:off x="7857135" y="1616612"/>
            <a:ext cx="3911168" cy="42753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7" name="Straight Arrow Connector 16">
            <a:extLst>
              <a:ext uri="{FF2B5EF4-FFF2-40B4-BE49-F238E27FC236}">
                <a16:creationId xmlns:a16="http://schemas.microsoft.com/office/drawing/2014/main" id="{A384C9AC-5DB6-EE4E-A685-B33905D3ECBA}"/>
              </a:ext>
            </a:extLst>
          </p:cNvPr>
          <p:cNvCxnSpPr>
            <a:cxnSpLocks/>
          </p:cNvCxnSpPr>
          <p:nvPr/>
        </p:nvCxnSpPr>
        <p:spPr>
          <a:xfrm flipH="1">
            <a:off x="10228263" y="5050819"/>
            <a:ext cx="820737" cy="47435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9" name="Oval 18">
            <a:extLst>
              <a:ext uri="{FF2B5EF4-FFF2-40B4-BE49-F238E27FC236}">
                <a16:creationId xmlns:a16="http://schemas.microsoft.com/office/drawing/2014/main" id="{8FCBA85C-96EA-7A16-864C-2EEB37967C8B}"/>
              </a:ext>
            </a:extLst>
          </p:cNvPr>
          <p:cNvSpPr/>
          <p:nvPr/>
        </p:nvSpPr>
        <p:spPr>
          <a:xfrm>
            <a:off x="9601200" y="3059504"/>
            <a:ext cx="1905000" cy="474359"/>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16097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D3097-1351-66E1-FB34-0B0E410B148A}"/>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F9895DD8-B65C-20A8-6814-64A4615BF8F2}"/>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86D2138F-CEC0-00A4-9237-D9EB8B2A1F3A}"/>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741D747F-7F1C-028F-5012-B83F4E4DF3A9}"/>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9695F71F-39CE-54A2-E7DA-D2BF40B616BE}"/>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0D45944B-29F0-CE79-CD05-80D257BC6594}"/>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BDBD496E-841E-4526-EC3D-6F33874932EB}"/>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2F7DC8AE-78CC-3305-4502-1F7416C591B0}"/>
              </a:ext>
            </a:extLst>
          </p:cNvPr>
          <p:cNvSpPr txBox="1">
            <a:spLocks noGrp="1"/>
          </p:cNvSpPr>
          <p:nvPr>
            <p:ph type="title"/>
          </p:nvPr>
        </p:nvSpPr>
        <p:spPr>
          <a:xfrm>
            <a:off x="304799" y="379844"/>
            <a:ext cx="7696201" cy="366767"/>
          </a:xfrm>
          <a:prstGeom prst="rect">
            <a:avLst/>
          </a:prstGeom>
        </p:spPr>
        <p:txBody>
          <a:bodyPr vert="horz" wrap="square" lIns="0" tIns="12700" rIns="0" bIns="0" rtlCol="0">
            <a:spAutoFit/>
          </a:bodyPr>
          <a:lstStyle/>
          <a:p>
            <a:pPr marL="12700">
              <a:lnSpc>
                <a:spcPct val="100000"/>
              </a:lnSpc>
              <a:spcBef>
                <a:spcPts val="100"/>
              </a:spcBef>
            </a:pPr>
            <a:r>
              <a:rPr lang="en-US" sz="2300" cap="all" spc="-60" dirty="0" err="1">
                <a:latin typeface="Gill Sans MT" panose="020B0502020104020203" pitchFamily="34" charset="0"/>
                <a:cs typeface="Arial" panose="020B0604020202020204" pitchFamily="34" charset="0"/>
              </a:rPr>
              <a:t>Ctc</a:t>
            </a:r>
            <a:r>
              <a:rPr lang="en-US" sz="2300" cap="all" spc="-60" dirty="0">
                <a:latin typeface="Gill Sans MT" panose="020B0502020104020203" pitchFamily="34" charset="0"/>
                <a:cs typeface="Arial" panose="020B0604020202020204" pitchFamily="34" charset="0"/>
              </a:rPr>
              <a:t>/5310 hands-on training</a:t>
            </a:r>
            <a:endParaRPr sz="2300" spc="-60" dirty="0"/>
          </a:p>
        </p:txBody>
      </p:sp>
      <p:sp>
        <p:nvSpPr>
          <p:cNvPr id="9" name="object 9">
            <a:extLst>
              <a:ext uri="{FF2B5EF4-FFF2-40B4-BE49-F238E27FC236}">
                <a16:creationId xmlns:a16="http://schemas.microsoft.com/office/drawing/2014/main" id="{E7A16029-C61D-C099-F2BD-8949DCD6FBF4}"/>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C77E4481-493B-19A1-35E4-D9E48BDD8120}"/>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pic>
        <p:nvPicPr>
          <p:cNvPr id="12" name="Picture 11" descr="A colorful question marks around a white text&#10;&#10;Description automatically generated">
            <a:extLst>
              <a:ext uri="{FF2B5EF4-FFF2-40B4-BE49-F238E27FC236}">
                <a16:creationId xmlns:a16="http://schemas.microsoft.com/office/drawing/2014/main" id="{C355F15A-0BFD-EC26-3161-510A718929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35200" y="1828800"/>
            <a:ext cx="8128000" cy="3048000"/>
          </a:xfrm>
          <a:prstGeom prst="rect">
            <a:avLst/>
          </a:prstGeom>
        </p:spPr>
      </p:pic>
    </p:spTree>
    <p:extLst>
      <p:ext uri="{BB962C8B-B14F-4D97-AF65-F5344CB8AC3E}">
        <p14:creationId xmlns:p14="http://schemas.microsoft.com/office/powerpoint/2010/main" val="950299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5854B-AB9E-95D2-9E7E-27CB4E5B8EB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0C846C7-3A9E-C049-2E75-F4F690BE07D7}"/>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C101B6A7-C3E2-1535-F52D-2A41568DDA5D}"/>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288599BA-28DE-4245-A12B-7FF00B4EA0C6}"/>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C3D06851-04E2-EB8C-44B2-27166218785F}"/>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DE1C96D1-ED4C-A906-7F3B-B62DC84B6DE3}"/>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D4E772D9-E645-A7FA-1173-E08AEEFA16C0}"/>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632D41FB-3296-97B2-D135-612E90C84F20}"/>
              </a:ext>
            </a:extLst>
          </p:cNvPr>
          <p:cNvSpPr txBox="1">
            <a:spLocks noGrp="1"/>
          </p:cNvSpPr>
          <p:nvPr>
            <p:ph type="title"/>
          </p:nvPr>
        </p:nvSpPr>
        <p:spPr>
          <a:xfrm>
            <a:off x="304799" y="379844"/>
            <a:ext cx="7315201" cy="382156"/>
          </a:xfrm>
          <a:prstGeom prst="rect">
            <a:avLst/>
          </a:prstGeom>
        </p:spPr>
        <p:txBody>
          <a:bodyPr vert="horz" wrap="square" lIns="0" tIns="12700" rIns="0" bIns="0" rtlCol="0">
            <a:spAutoFit/>
          </a:bodyPr>
          <a:lstStyle/>
          <a:p>
            <a:pPr marL="12700">
              <a:lnSpc>
                <a:spcPct val="100000"/>
              </a:lnSpc>
              <a:spcBef>
                <a:spcPts val="100"/>
              </a:spcBef>
            </a:pPr>
            <a:r>
              <a:rPr lang="en-US" sz="24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contact information</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5BC4CFE8-9D05-5B4A-C7AA-1C5390FB0425}"/>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FE02FF74-989A-2A9D-767E-FD193B07EC7C}"/>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grpSp>
        <p:nvGrpSpPr>
          <p:cNvPr id="12" name="Group 11">
            <a:extLst>
              <a:ext uri="{FF2B5EF4-FFF2-40B4-BE49-F238E27FC236}">
                <a16:creationId xmlns:a16="http://schemas.microsoft.com/office/drawing/2014/main" id="{05E48B22-EE5E-A5F3-EE29-BDC738344569}"/>
              </a:ext>
            </a:extLst>
          </p:cNvPr>
          <p:cNvGrpSpPr/>
          <p:nvPr/>
        </p:nvGrpSpPr>
        <p:grpSpPr>
          <a:xfrm>
            <a:off x="891999" y="1456948"/>
            <a:ext cx="5577518" cy="2025170"/>
            <a:chOff x="5852482" y="1295400"/>
            <a:chExt cx="5577518" cy="2025170"/>
          </a:xfrm>
        </p:grpSpPr>
        <p:sp>
          <p:nvSpPr>
            <p:cNvPr id="23" name="TextBox 22">
              <a:extLst>
                <a:ext uri="{FF2B5EF4-FFF2-40B4-BE49-F238E27FC236}">
                  <a16:creationId xmlns:a16="http://schemas.microsoft.com/office/drawing/2014/main" id="{21767E9F-F865-9662-5A76-F7AE8CED99C1}"/>
                </a:ext>
              </a:extLst>
            </p:cNvPr>
            <p:cNvSpPr txBox="1"/>
            <p:nvPr/>
          </p:nvSpPr>
          <p:spPr>
            <a:xfrm>
              <a:off x="7391400" y="1295400"/>
              <a:ext cx="4038600" cy="2025170"/>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Brenda I Garces</a:t>
              </a:r>
            </a:p>
            <a:p>
              <a:pPr lvl="0">
                <a:lnSpc>
                  <a:spcPct val="100000"/>
                </a:lnSpc>
                <a:spcBef>
                  <a:spcPct val="20000"/>
                </a:spcBef>
              </a:pPr>
              <a:r>
                <a:rPr lang="en-US" i="1" dirty="0">
                  <a:latin typeface="Cambria" panose="02040503050406030204" pitchFamily="18" charset="0"/>
                  <a:ea typeface="Cambria" panose="02040503050406030204" pitchFamily="18" charset="0"/>
                </a:rPr>
                <a:t>Human Services Transportation Analyst</a:t>
              </a:r>
            </a:p>
            <a:p>
              <a:pPr lvl="0">
                <a:lnSpc>
                  <a:spcPct val="100000"/>
                </a:lnSpc>
                <a:spcBef>
                  <a:spcPct val="20000"/>
                </a:spcBef>
              </a:pPr>
              <a:r>
                <a:rPr lang="en-US" i="1" dirty="0">
                  <a:latin typeface="Cambria" panose="02040503050406030204" pitchFamily="18" charset="0"/>
                  <a:ea typeface="Cambria" panose="02040503050406030204" pitchFamily="18" charset="0"/>
                </a:rPr>
                <a:t>&amp; Grant Writer </a:t>
              </a:r>
              <a:endParaRPr lang="en-US" dirty="0">
                <a:latin typeface="Cambria" panose="02040503050406030204" pitchFamily="18" charset="0"/>
                <a:ea typeface="Cambria" panose="02040503050406030204" pitchFamily="18" charset="0"/>
              </a:endParaRPr>
            </a:p>
            <a:p>
              <a:pPr lvl="0">
                <a:lnSpc>
                  <a:spcPct val="100000"/>
                </a:lnSpc>
                <a:spcBef>
                  <a:spcPct val="20000"/>
                </a:spcBef>
              </a:pPr>
              <a:r>
                <a:rPr lang="en-US" dirty="0">
                  <a:latin typeface="Cambria" panose="02040503050406030204" pitchFamily="18" charset="0"/>
                  <a:ea typeface="Cambria" panose="02040503050406030204" pitchFamily="18" charset="0"/>
                </a:rPr>
                <a:t>LYNX</a:t>
              </a:r>
            </a:p>
            <a:p>
              <a:pPr lvl="0">
                <a:lnSpc>
                  <a:spcPct val="100000"/>
                </a:lnSpc>
                <a:spcBef>
                  <a:spcPct val="20000"/>
                </a:spcBef>
              </a:pPr>
              <a:r>
                <a:rPr lang="en-US" dirty="0">
                  <a:latin typeface="Cambria" panose="02040503050406030204" pitchFamily="18" charset="0"/>
                  <a:ea typeface="Cambria" panose="02040503050406030204" pitchFamily="18" charset="0"/>
                  <a:hlinkClick r:id="rId3"/>
                </a:rPr>
                <a:t>BGarces@golynx.com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entury Gothic" panose="020B0502020202020204" pitchFamily="34" charset="0"/>
              </a:endParaRPr>
            </a:p>
          </p:txBody>
        </p:sp>
        <p:pic>
          <p:nvPicPr>
            <p:cNvPr id="25" name="Picture 24" descr="A person in a pink shirt&#10;&#10;Description automatically generated">
              <a:extLst>
                <a:ext uri="{FF2B5EF4-FFF2-40B4-BE49-F238E27FC236}">
                  <a16:creationId xmlns:a16="http://schemas.microsoft.com/office/drawing/2014/main" id="{EF2EDF2C-0452-E009-05D7-2DA2901EBA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2482" y="1332278"/>
              <a:ext cx="1298811" cy="1696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22" name="Group 21">
            <a:extLst>
              <a:ext uri="{FF2B5EF4-FFF2-40B4-BE49-F238E27FC236}">
                <a16:creationId xmlns:a16="http://schemas.microsoft.com/office/drawing/2014/main" id="{C193A06F-8C39-78D1-B64B-0BDF7A60BD79}"/>
              </a:ext>
            </a:extLst>
          </p:cNvPr>
          <p:cNvGrpSpPr/>
          <p:nvPr/>
        </p:nvGrpSpPr>
        <p:grpSpPr>
          <a:xfrm>
            <a:off x="6705521" y="1447800"/>
            <a:ext cx="6934279" cy="1761162"/>
            <a:chOff x="6705521" y="1447800"/>
            <a:chExt cx="6934279" cy="1761162"/>
          </a:xfrm>
        </p:grpSpPr>
        <p:sp>
          <p:nvSpPr>
            <p:cNvPr id="21" name="TextBox 20">
              <a:extLst>
                <a:ext uri="{FF2B5EF4-FFF2-40B4-BE49-F238E27FC236}">
                  <a16:creationId xmlns:a16="http://schemas.microsoft.com/office/drawing/2014/main" id="{1EAECEE4-7BA8-B697-6514-429907F5A776}"/>
                </a:ext>
              </a:extLst>
            </p:cNvPr>
            <p:cNvSpPr txBox="1"/>
            <p:nvPr/>
          </p:nvSpPr>
          <p:spPr>
            <a:xfrm>
              <a:off x="8213806" y="1447800"/>
              <a:ext cx="5425994" cy="1692771"/>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Luis Benitez</a:t>
              </a:r>
            </a:p>
            <a:p>
              <a:pPr lvl="0">
                <a:lnSpc>
                  <a:spcPct val="100000"/>
                </a:lnSpc>
                <a:spcBef>
                  <a:spcPct val="20000"/>
                </a:spcBef>
              </a:pPr>
              <a:r>
                <a:rPr lang="en-US" i="1" dirty="0">
                  <a:latin typeface="Cambria" panose="02040503050406030204" pitchFamily="18" charset="0"/>
                  <a:ea typeface="Cambria" panose="02040503050406030204" pitchFamily="18" charset="0"/>
                </a:rPr>
                <a:t>Branch Manager</a:t>
              </a:r>
            </a:p>
            <a:p>
              <a:pPr lvl="0">
                <a:lnSpc>
                  <a:spcPct val="100000"/>
                </a:lnSpc>
                <a:spcBef>
                  <a:spcPct val="20000"/>
                </a:spcBef>
              </a:pPr>
              <a:r>
                <a:rPr lang="en-US" dirty="0">
                  <a:latin typeface="Cambria" panose="02040503050406030204" pitchFamily="18" charset="0"/>
                  <a:ea typeface="Cambria" panose="02040503050406030204" pitchFamily="18" charset="0"/>
                </a:rPr>
                <a:t>Commute with Enterprise</a:t>
              </a:r>
            </a:p>
            <a:p>
              <a:pPr lvl="0">
                <a:lnSpc>
                  <a:spcPct val="100000"/>
                </a:lnSpc>
                <a:spcBef>
                  <a:spcPct val="20000"/>
                </a:spcBef>
              </a:pPr>
              <a:r>
                <a:rPr lang="en-US" dirty="0">
                  <a:latin typeface="Cambria" panose="02040503050406030204" pitchFamily="18" charset="0"/>
                  <a:ea typeface="Cambria" panose="02040503050406030204" pitchFamily="18" charset="0"/>
                  <a:hlinkClick r:id="rId5"/>
                </a:rPr>
                <a:t>luis.benitez@em.com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ambria" panose="02040503050406030204" pitchFamily="18" charset="0"/>
                <a:ea typeface="Cambria" panose="02040503050406030204" pitchFamily="18" charset="0"/>
              </a:endParaRPr>
            </a:p>
          </p:txBody>
        </p:sp>
        <p:pic>
          <p:nvPicPr>
            <p:cNvPr id="1026" name="Picture 2" descr="Photo Coming Soon!">
              <a:extLst>
                <a:ext uri="{FF2B5EF4-FFF2-40B4-BE49-F238E27FC236}">
                  <a16:creationId xmlns:a16="http://schemas.microsoft.com/office/drawing/2014/main" id="{C9ABFE73-44DF-35E8-28BD-52B5033AD79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05521" y="1489186"/>
              <a:ext cx="1371679" cy="171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pic>
        <p:nvPicPr>
          <p:cNvPr id="10" name="Picture 9" descr="A person smiling at camera&#10;&#10;Description automatically generated">
            <a:extLst>
              <a:ext uri="{FF2B5EF4-FFF2-40B4-BE49-F238E27FC236}">
                <a16:creationId xmlns:a16="http://schemas.microsoft.com/office/drawing/2014/main" id="{0AEDF41F-9D8B-7FA8-6B90-082D4E00D1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050" y="3622833"/>
            <a:ext cx="1272131" cy="1714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a:extLst>
              <a:ext uri="{FF2B5EF4-FFF2-40B4-BE49-F238E27FC236}">
                <a16:creationId xmlns:a16="http://schemas.microsoft.com/office/drawing/2014/main" id="{8AF05DC3-6DE7-1BD6-0872-0E576D75FFB4}"/>
              </a:ext>
            </a:extLst>
          </p:cNvPr>
          <p:cNvSpPr txBox="1"/>
          <p:nvPr/>
        </p:nvSpPr>
        <p:spPr>
          <a:xfrm>
            <a:off x="2355850" y="3584984"/>
            <a:ext cx="3587750" cy="1692771"/>
          </a:xfrm>
          <a:prstGeom prst="rect">
            <a:avLst/>
          </a:prstGeom>
          <a:noFill/>
        </p:spPr>
        <p:txBody>
          <a:bodyPr wrap="square">
            <a:spAutoFit/>
          </a:bodyPr>
          <a:lstStyle/>
          <a:p>
            <a:pPr lvl="0">
              <a:lnSpc>
                <a:spcPct val="100000"/>
              </a:lnSpc>
              <a:spcBef>
                <a:spcPct val="20000"/>
              </a:spcBef>
            </a:pP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Selita Stubbs</a:t>
            </a:r>
          </a:p>
          <a:p>
            <a:pPr lvl="0">
              <a:lnSpc>
                <a:spcPct val="100000"/>
              </a:lnSpc>
              <a:spcBef>
                <a:spcPct val="20000"/>
              </a:spcBef>
            </a:pPr>
            <a:r>
              <a:rPr lang="en-US" i="1" dirty="0">
                <a:latin typeface="Cambria" panose="02040503050406030204" pitchFamily="18" charset="0"/>
                <a:ea typeface="Cambria" panose="02040503050406030204" pitchFamily="18" charset="0"/>
              </a:rPr>
              <a:t>Senior Manager </a:t>
            </a:r>
            <a:r>
              <a:rPr lang="en-US" dirty="0">
                <a:latin typeface="Cambria" panose="02040503050406030204" pitchFamily="18" charset="0"/>
                <a:ea typeface="Cambria" panose="02040503050406030204" pitchFamily="18" charset="0"/>
              </a:rPr>
              <a:t>Mobility Services </a:t>
            </a:r>
          </a:p>
          <a:p>
            <a:pPr lvl="0">
              <a:lnSpc>
                <a:spcPct val="100000"/>
              </a:lnSpc>
              <a:spcBef>
                <a:spcPct val="20000"/>
              </a:spcBef>
            </a:pPr>
            <a:r>
              <a:rPr lang="en-US" dirty="0">
                <a:latin typeface="Cambria" panose="02040503050406030204" pitchFamily="18" charset="0"/>
                <a:ea typeface="Cambria" panose="02040503050406030204" pitchFamily="18" charset="0"/>
              </a:rPr>
              <a:t>CTC – LYNX</a:t>
            </a:r>
          </a:p>
          <a:p>
            <a:pPr lvl="0">
              <a:lnSpc>
                <a:spcPct val="100000"/>
              </a:lnSpc>
              <a:spcBef>
                <a:spcPct val="20000"/>
              </a:spcBef>
            </a:pPr>
            <a:r>
              <a:rPr lang="en-US" dirty="0">
                <a:latin typeface="Cambria" panose="02040503050406030204" pitchFamily="18" charset="0"/>
                <a:ea typeface="Cambria" panose="02040503050406030204" pitchFamily="18" charset="0"/>
                <a:hlinkClick r:id="rId3"/>
              </a:rPr>
              <a:t>SStubbs@golynx.com</a:t>
            </a:r>
            <a:endParaRPr lang="en-US" dirty="0">
              <a:latin typeface="Cambria" panose="02040503050406030204" pitchFamily="18" charset="0"/>
              <a:ea typeface="Cambria" panose="02040503050406030204" pitchFamily="18" charset="0"/>
            </a:endParaRPr>
          </a:p>
          <a:p>
            <a:pPr lvl="0">
              <a:lnSpc>
                <a:spcPct val="100000"/>
              </a:lnSpc>
              <a:spcBef>
                <a:spcPct val="20000"/>
              </a:spcBef>
            </a:pPr>
            <a:endParaRPr lang="en-US" sz="1600" dirty="0">
              <a:latin typeface="Century Gothic" panose="020B0502020202020204" pitchFamily="34" charset="0"/>
            </a:endParaRPr>
          </a:p>
        </p:txBody>
      </p:sp>
      <p:pic>
        <p:nvPicPr>
          <p:cNvPr id="18" name="Picture 17" descr="A colorful question marks around a white text&#10;&#10;Description automatically generated">
            <a:extLst>
              <a:ext uri="{FF2B5EF4-FFF2-40B4-BE49-F238E27FC236}">
                <a16:creationId xmlns:a16="http://schemas.microsoft.com/office/drawing/2014/main" id="{F097BEA5-0CE6-B403-5EE5-7E5AA670183D}"/>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027496" y="3867757"/>
            <a:ext cx="3733800" cy="1400175"/>
          </a:xfrm>
          <a:prstGeom prst="rect">
            <a:avLst/>
          </a:prstGeom>
        </p:spPr>
      </p:pic>
    </p:spTree>
    <p:extLst>
      <p:ext uri="{BB962C8B-B14F-4D97-AF65-F5344CB8AC3E}">
        <p14:creationId xmlns:p14="http://schemas.microsoft.com/office/powerpoint/2010/main" val="1369443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5854B-AB9E-95D2-9E7E-27CB4E5B8EB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0C846C7-3A9E-C049-2E75-F4F690BE07D7}"/>
              </a:ext>
            </a:extLst>
          </p:cNvPr>
          <p:cNvGrpSpPr>
            <a:grpSpLocks noChangeAspect="1"/>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C101B6A7-C3E2-1535-F52D-2A41568DDA5D}"/>
                </a:ext>
              </a:extLst>
            </p:cNvPr>
            <p:cNvSpPr>
              <a:spLocks noChangeAspect="1"/>
            </p:cNvSpPr>
            <p:nvPr/>
          </p:nvSpPr>
          <p:spPr>
            <a:xfrm>
              <a:off x="0" y="0"/>
              <a:ext cx="9829800" cy="6858000"/>
            </a:xfrm>
            <a:custGeom>
              <a:avLst/>
              <a:gdLst/>
              <a:ahLst/>
              <a:cxnLst/>
              <a:rect l="l" t="t" r="r" b="b"/>
              <a:pathLst>
                <a:path w="9829800" h="6858000">
                  <a:moveTo>
                    <a:pt x="9829800" y="0"/>
                  </a:moveTo>
                  <a:lnTo>
                    <a:pt x="228600" y="0"/>
                  </a:lnTo>
                  <a:lnTo>
                    <a:pt x="0" y="0"/>
                  </a:lnTo>
                  <a:lnTo>
                    <a:pt x="0" y="228600"/>
                  </a:lnTo>
                  <a:lnTo>
                    <a:pt x="0" y="6858000"/>
                  </a:lnTo>
                  <a:lnTo>
                    <a:pt x="228600" y="6858000"/>
                  </a:lnTo>
                  <a:lnTo>
                    <a:pt x="228600" y="228600"/>
                  </a:lnTo>
                  <a:lnTo>
                    <a:pt x="9829800" y="228600"/>
                  </a:lnTo>
                  <a:lnTo>
                    <a:pt x="9829800"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288599BA-28DE-4245-A12B-7FF00B4EA0C6}"/>
                </a:ext>
              </a:extLst>
            </p:cNvPr>
            <p:cNvSpPr>
              <a:spLocks noChangeAspect="1"/>
            </p:cNvSpPr>
            <p:nvPr/>
          </p:nvSpPr>
          <p:spPr>
            <a:xfrm>
              <a:off x="7249111" y="0"/>
              <a:ext cx="4942840" cy="228600"/>
            </a:xfrm>
            <a:custGeom>
              <a:avLst/>
              <a:gdLst/>
              <a:ahLst/>
              <a:cxnLst/>
              <a:rect l="l" t="t" r="r" b="b"/>
              <a:pathLst>
                <a:path w="4942840" h="228600">
                  <a:moveTo>
                    <a:pt x="4942586" y="0"/>
                  </a:moveTo>
                  <a:lnTo>
                    <a:pt x="0" y="0"/>
                  </a:lnTo>
                  <a:lnTo>
                    <a:pt x="230886" y="228600"/>
                  </a:lnTo>
                  <a:lnTo>
                    <a:pt x="4942586" y="228600"/>
                  </a:lnTo>
                  <a:lnTo>
                    <a:pt x="4942586" y="0"/>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C3D06851-04E2-EB8C-44B2-27166218785F}"/>
                </a:ext>
              </a:extLst>
            </p:cNvPr>
            <p:cNvSpPr>
              <a:spLocks noChangeAspect="1"/>
            </p:cNvSpPr>
            <p:nvPr/>
          </p:nvSpPr>
          <p:spPr>
            <a:xfrm>
              <a:off x="0" y="6400800"/>
              <a:ext cx="12192000" cy="457200"/>
            </a:xfrm>
            <a:custGeom>
              <a:avLst/>
              <a:gdLst/>
              <a:ahLst/>
              <a:cxnLst/>
              <a:rect l="l" t="t" r="r" b="b"/>
              <a:pathLst>
                <a:path w="12192000" h="457200">
                  <a:moveTo>
                    <a:pt x="12191695" y="0"/>
                  </a:moveTo>
                  <a:lnTo>
                    <a:pt x="0" y="0"/>
                  </a:lnTo>
                  <a:lnTo>
                    <a:pt x="0" y="457200"/>
                  </a:lnTo>
                  <a:lnTo>
                    <a:pt x="12191695" y="457200"/>
                  </a:lnTo>
                  <a:lnTo>
                    <a:pt x="12191695" y="0"/>
                  </a:lnTo>
                  <a:close/>
                </a:path>
              </a:pathLst>
            </a:custGeom>
            <a:solidFill>
              <a:srgbClr val="02030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DE1C96D1-ED4C-A906-7F3B-B62DC84B6DE3}"/>
                </a:ext>
              </a:extLst>
            </p:cNvPr>
            <p:cNvSpPr>
              <a:spLocks noChangeAspect="1"/>
            </p:cNvSpPr>
            <p:nvPr/>
          </p:nvSpPr>
          <p:spPr>
            <a:xfrm>
              <a:off x="0" y="227685"/>
              <a:ext cx="7842250" cy="6630670"/>
            </a:xfrm>
            <a:custGeom>
              <a:avLst/>
              <a:gdLst/>
              <a:ahLst/>
              <a:cxnLst/>
              <a:rect l="l" t="t" r="r" b="b"/>
              <a:pathLst>
                <a:path w="7842250" h="6630670">
                  <a:moveTo>
                    <a:pt x="4663440" y="6173114"/>
                  </a:moveTo>
                  <a:lnTo>
                    <a:pt x="0" y="6173114"/>
                  </a:lnTo>
                  <a:lnTo>
                    <a:pt x="0" y="6630314"/>
                  </a:lnTo>
                  <a:lnTo>
                    <a:pt x="4194810" y="6630314"/>
                  </a:lnTo>
                  <a:lnTo>
                    <a:pt x="4663440" y="6173114"/>
                  </a:lnTo>
                  <a:close/>
                </a:path>
                <a:path w="7842250" h="6630670">
                  <a:moveTo>
                    <a:pt x="7841691" y="335711"/>
                  </a:moveTo>
                  <a:lnTo>
                    <a:pt x="7479385" y="0"/>
                  </a:lnTo>
                  <a:lnTo>
                    <a:pt x="228701" y="0"/>
                  </a:lnTo>
                  <a:lnTo>
                    <a:pt x="228701" y="671436"/>
                  </a:lnTo>
                  <a:lnTo>
                    <a:pt x="7480478" y="671436"/>
                  </a:lnTo>
                  <a:lnTo>
                    <a:pt x="7841691" y="335711"/>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a:extLst>
                <a:ext uri="{FF2B5EF4-FFF2-40B4-BE49-F238E27FC236}">
                  <a16:creationId xmlns:a16="http://schemas.microsoft.com/office/drawing/2014/main" id="{D4E772D9-E645-A7FA-1173-E08AEEFA16C0}"/>
                </a:ext>
              </a:extLst>
            </p:cNvPr>
            <p:cNvPicPr>
              <a:picLocks noChangeAspect="1"/>
            </p:cNvPicPr>
            <p:nvPr/>
          </p:nvPicPr>
          <p:blipFill>
            <a:blip r:embed="rId2" cstate="print"/>
            <a:stretch>
              <a:fillRect/>
            </a:stretch>
          </p:blipFill>
          <p:spPr>
            <a:xfrm>
              <a:off x="4810704" y="6549879"/>
              <a:ext cx="5904306" cy="189115"/>
            </a:xfrm>
            <a:prstGeom prst="rect">
              <a:avLst/>
            </a:prstGeom>
          </p:spPr>
        </p:pic>
      </p:grpSp>
      <p:sp>
        <p:nvSpPr>
          <p:cNvPr id="8" name="object 8">
            <a:extLst>
              <a:ext uri="{FF2B5EF4-FFF2-40B4-BE49-F238E27FC236}">
                <a16:creationId xmlns:a16="http://schemas.microsoft.com/office/drawing/2014/main" id="{632D41FB-3296-97B2-D135-612E90C84F20}"/>
              </a:ext>
            </a:extLst>
          </p:cNvPr>
          <p:cNvSpPr txBox="1">
            <a:spLocks noGrp="1"/>
          </p:cNvSpPr>
          <p:nvPr>
            <p:ph type="title"/>
          </p:nvPr>
        </p:nvSpPr>
        <p:spPr>
          <a:xfrm>
            <a:off x="304799" y="381000"/>
            <a:ext cx="7842250" cy="382156"/>
          </a:xfrm>
          <a:prstGeom prst="rect">
            <a:avLst/>
          </a:prstGeom>
        </p:spPr>
        <p:txBody>
          <a:bodyPr vert="horz" wrap="square" lIns="0" tIns="12700" rIns="0" bIns="0" rtlCol="0">
            <a:spAutoFit/>
          </a:bodyPr>
          <a:lstStyle/>
          <a:p>
            <a:pPr marL="12700">
              <a:lnSpc>
                <a:spcPct val="100000"/>
              </a:lnSpc>
              <a:spcBef>
                <a:spcPts val="100"/>
              </a:spcBef>
            </a:pPr>
            <a:r>
              <a:rPr lang="en-US" sz="2400" cap="all" spc="-60"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LYNX Section 5310 Program</a:t>
            </a:r>
            <a:endParaRPr sz="2400" spc="-60" dirty="0">
              <a:effectLst>
                <a:outerShdw blurRad="38100" dist="38100" dir="2700000" algn="tl">
                  <a:srgbClr val="000000">
                    <a:alpha val="43137"/>
                  </a:srgbClr>
                </a:outerShdw>
              </a:effectLst>
              <a:latin typeface="Century Gothic" panose="020B0502020202020204" pitchFamily="34" charset="0"/>
            </a:endParaRPr>
          </a:p>
        </p:txBody>
      </p:sp>
      <p:sp>
        <p:nvSpPr>
          <p:cNvPr id="9" name="object 9">
            <a:extLst>
              <a:ext uri="{FF2B5EF4-FFF2-40B4-BE49-F238E27FC236}">
                <a16:creationId xmlns:a16="http://schemas.microsoft.com/office/drawing/2014/main" id="{5BC4CFE8-9D05-5B4A-C7AA-1C5390FB0425}"/>
              </a:ext>
            </a:extLst>
          </p:cNvPr>
          <p:cNvSpPr>
            <a:spLocks noChangeAspect="1"/>
          </p:cNvSpPr>
          <p:nvPr/>
        </p:nvSpPr>
        <p:spPr>
          <a:xfrm>
            <a:off x="10883748" y="6458267"/>
            <a:ext cx="884555" cy="342265"/>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a:extLst>
              <a:ext uri="{FF2B5EF4-FFF2-40B4-BE49-F238E27FC236}">
                <a16:creationId xmlns:a16="http://schemas.microsoft.com/office/drawing/2014/main" id="{FE02FF74-989A-2A9D-767E-FD193B07EC7C}"/>
              </a:ext>
            </a:extLst>
          </p:cNvPr>
          <p:cNvSpPr txBox="1">
            <a:spLocks noGrp="1"/>
          </p:cNvSpPr>
          <p:nvPr>
            <p:ph type="ftr" sz="quarter" idx="5"/>
          </p:nvPr>
        </p:nvSpPr>
        <p:spPr>
          <a:xfrm>
            <a:off x="212699" y="6482413"/>
            <a:ext cx="3712795" cy="26032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US" sz="1600" b="0" i="0" u="none" strike="noStrike" kern="1200" cap="none" spc="-5" normalizeH="0" baseline="0" noProof="0" dirty="0">
                <a:ln>
                  <a:noFill/>
                </a:ln>
                <a:solidFill>
                  <a:prstClr val="white"/>
                </a:solidFill>
                <a:effectLst/>
                <a:uLnTx/>
                <a:uFillTx/>
                <a:latin typeface="Century Gothic"/>
                <a:ea typeface="+mn-ea"/>
              </a:rPr>
              <a:t>July 11, 2024</a:t>
            </a:r>
            <a:endParaRPr kumimoji="0" sz="1600" b="0" i="0" u="none" strike="noStrike" kern="1200" cap="none" spc="0" normalizeH="0" baseline="0" noProof="0" dirty="0">
              <a:ln>
                <a:noFill/>
              </a:ln>
              <a:solidFill>
                <a:prstClr val="white"/>
              </a:solidFill>
              <a:effectLst/>
              <a:uLnTx/>
              <a:uFillTx/>
              <a:latin typeface="Century Gothic"/>
              <a:ea typeface="+mn-ea"/>
            </a:endParaRPr>
          </a:p>
        </p:txBody>
      </p:sp>
      <p:sp>
        <p:nvSpPr>
          <p:cNvPr id="10" name="object 9">
            <a:extLst>
              <a:ext uri="{FF2B5EF4-FFF2-40B4-BE49-F238E27FC236}">
                <a16:creationId xmlns:a16="http://schemas.microsoft.com/office/drawing/2014/main" id="{E2F2BDEA-99C9-0AC0-3CA7-16568BE4892E}"/>
              </a:ext>
            </a:extLst>
          </p:cNvPr>
          <p:cNvSpPr>
            <a:spLocks noChangeAspect="1"/>
          </p:cNvSpPr>
          <p:nvPr/>
        </p:nvSpPr>
        <p:spPr>
          <a:xfrm>
            <a:off x="3129571" y="1752600"/>
            <a:ext cx="5893753" cy="2280497"/>
          </a:xfrm>
          <a:custGeom>
            <a:avLst/>
            <a:gdLst/>
            <a:ahLst/>
            <a:cxnLst/>
            <a:rect l="l" t="t" r="r" b="b"/>
            <a:pathLst>
              <a:path w="884554" h="342265">
                <a:moveTo>
                  <a:pt x="127965" y="190525"/>
                </a:moveTo>
                <a:lnTo>
                  <a:pt x="124663" y="185242"/>
                </a:lnTo>
                <a:lnTo>
                  <a:pt x="122428" y="179628"/>
                </a:lnTo>
                <a:lnTo>
                  <a:pt x="113982" y="164198"/>
                </a:lnTo>
                <a:lnTo>
                  <a:pt x="102298" y="151536"/>
                </a:lnTo>
                <a:lnTo>
                  <a:pt x="88074" y="142875"/>
                </a:lnTo>
                <a:lnTo>
                  <a:pt x="72072" y="139446"/>
                </a:lnTo>
                <a:lnTo>
                  <a:pt x="64935" y="139852"/>
                </a:lnTo>
                <a:lnTo>
                  <a:pt x="61569" y="147586"/>
                </a:lnTo>
                <a:lnTo>
                  <a:pt x="59842" y="152387"/>
                </a:lnTo>
                <a:lnTo>
                  <a:pt x="59740" y="152806"/>
                </a:lnTo>
                <a:lnTo>
                  <a:pt x="57950" y="163817"/>
                </a:lnTo>
                <a:lnTo>
                  <a:pt x="57950" y="164731"/>
                </a:lnTo>
                <a:lnTo>
                  <a:pt x="74447" y="203669"/>
                </a:lnTo>
                <a:lnTo>
                  <a:pt x="96100" y="222427"/>
                </a:lnTo>
                <a:lnTo>
                  <a:pt x="106959" y="221386"/>
                </a:lnTo>
                <a:lnTo>
                  <a:pt x="112433" y="215722"/>
                </a:lnTo>
                <a:lnTo>
                  <a:pt x="115176" y="208038"/>
                </a:lnTo>
                <a:lnTo>
                  <a:pt x="118021" y="200609"/>
                </a:lnTo>
                <a:lnTo>
                  <a:pt x="124002" y="195084"/>
                </a:lnTo>
                <a:lnTo>
                  <a:pt x="127965" y="190525"/>
                </a:lnTo>
                <a:close/>
              </a:path>
              <a:path w="884554" h="342265">
                <a:moveTo>
                  <a:pt x="169926" y="139852"/>
                </a:moveTo>
                <a:lnTo>
                  <a:pt x="169811" y="130937"/>
                </a:lnTo>
                <a:lnTo>
                  <a:pt x="168579" y="123698"/>
                </a:lnTo>
                <a:lnTo>
                  <a:pt x="166408" y="115773"/>
                </a:lnTo>
                <a:lnTo>
                  <a:pt x="166090" y="113474"/>
                </a:lnTo>
                <a:lnTo>
                  <a:pt x="142379" y="73850"/>
                </a:lnTo>
                <a:lnTo>
                  <a:pt x="135458" y="69926"/>
                </a:lnTo>
                <a:lnTo>
                  <a:pt x="128625" y="70942"/>
                </a:lnTo>
                <a:lnTo>
                  <a:pt x="107162" y="102552"/>
                </a:lnTo>
                <a:lnTo>
                  <a:pt x="107137" y="103390"/>
                </a:lnTo>
                <a:lnTo>
                  <a:pt x="107772" y="110972"/>
                </a:lnTo>
                <a:lnTo>
                  <a:pt x="124637" y="153593"/>
                </a:lnTo>
                <a:lnTo>
                  <a:pt x="138760" y="164731"/>
                </a:lnTo>
                <a:lnTo>
                  <a:pt x="144284" y="161442"/>
                </a:lnTo>
                <a:lnTo>
                  <a:pt x="150533" y="155714"/>
                </a:lnTo>
                <a:lnTo>
                  <a:pt x="153416" y="149555"/>
                </a:lnTo>
                <a:lnTo>
                  <a:pt x="156387" y="150558"/>
                </a:lnTo>
                <a:lnTo>
                  <a:pt x="165138" y="149923"/>
                </a:lnTo>
                <a:lnTo>
                  <a:pt x="165468" y="149555"/>
                </a:lnTo>
                <a:lnTo>
                  <a:pt x="168478" y="146126"/>
                </a:lnTo>
                <a:lnTo>
                  <a:pt x="169926" y="139852"/>
                </a:lnTo>
                <a:close/>
              </a:path>
              <a:path w="884554" h="342265">
                <a:moveTo>
                  <a:pt x="235280" y="243852"/>
                </a:moveTo>
                <a:lnTo>
                  <a:pt x="230238" y="228790"/>
                </a:lnTo>
                <a:lnTo>
                  <a:pt x="221881" y="215379"/>
                </a:lnTo>
                <a:lnTo>
                  <a:pt x="212953" y="201676"/>
                </a:lnTo>
                <a:lnTo>
                  <a:pt x="206197" y="185712"/>
                </a:lnTo>
                <a:lnTo>
                  <a:pt x="197497" y="174205"/>
                </a:lnTo>
                <a:lnTo>
                  <a:pt x="183413" y="168109"/>
                </a:lnTo>
                <a:lnTo>
                  <a:pt x="167322" y="167373"/>
                </a:lnTo>
                <a:lnTo>
                  <a:pt x="152552" y="171958"/>
                </a:lnTo>
                <a:lnTo>
                  <a:pt x="143497" y="178803"/>
                </a:lnTo>
                <a:lnTo>
                  <a:pt x="137655" y="187960"/>
                </a:lnTo>
                <a:lnTo>
                  <a:pt x="129298" y="208305"/>
                </a:lnTo>
                <a:lnTo>
                  <a:pt x="124091" y="218097"/>
                </a:lnTo>
                <a:lnTo>
                  <a:pt x="116509" y="226352"/>
                </a:lnTo>
                <a:lnTo>
                  <a:pt x="109969" y="235635"/>
                </a:lnTo>
                <a:lnTo>
                  <a:pt x="107886" y="248475"/>
                </a:lnTo>
                <a:lnTo>
                  <a:pt x="110134" y="255193"/>
                </a:lnTo>
                <a:lnTo>
                  <a:pt x="140195" y="272529"/>
                </a:lnTo>
                <a:lnTo>
                  <a:pt x="147574" y="271310"/>
                </a:lnTo>
                <a:lnTo>
                  <a:pt x="154927" y="268554"/>
                </a:lnTo>
                <a:lnTo>
                  <a:pt x="160172" y="267246"/>
                </a:lnTo>
                <a:lnTo>
                  <a:pt x="164680" y="265633"/>
                </a:lnTo>
                <a:lnTo>
                  <a:pt x="170700" y="264515"/>
                </a:lnTo>
                <a:lnTo>
                  <a:pt x="180428" y="264718"/>
                </a:lnTo>
                <a:lnTo>
                  <a:pt x="192239" y="268782"/>
                </a:lnTo>
                <a:lnTo>
                  <a:pt x="202793" y="270408"/>
                </a:lnTo>
                <a:lnTo>
                  <a:pt x="212839" y="269684"/>
                </a:lnTo>
                <a:lnTo>
                  <a:pt x="223126" y="266712"/>
                </a:lnTo>
                <a:lnTo>
                  <a:pt x="226517" y="264515"/>
                </a:lnTo>
                <a:lnTo>
                  <a:pt x="228282" y="263372"/>
                </a:lnTo>
                <a:lnTo>
                  <a:pt x="232448" y="258254"/>
                </a:lnTo>
                <a:lnTo>
                  <a:pt x="234988" y="251663"/>
                </a:lnTo>
                <a:lnTo>
                  <a:pt x="235280" y="243852"/>
                </a:lnTo>
                <a:close/>
              </a:path>
              <a:path w="884554" h="342265">
                <a:moveTo>
                  <a:pt x="245110" y="108356"/>
                </a:moveTo>
                <a:lnTo>
                  <a:pt x="243065" y="96113"/>
                </a:lnTo>
                <a:lnTo>
                  <a:pt x="240169" y="88709"/>
                </a:lnTo>
                <a:lnTo>
                  <a:pt x="232498" y="86601"/>
                </a:lnTo>
                <a:lnTo>
                  <a:pt x="228041" y="85140"/>
                </a:lnTo>
                <a:lnTo>
                  <a:pt x="226021" y="84480"/>
                </a:lnTo>
                <a:lnTo>
                  <a:pt x="221792" y="85140"/>
                </a:lnTo>
                <a:lnTo>
                  <a:pt x="218160" y="83820"/>
                </a:lnTo>
                <a:lnTo>
                  <a:pt x="188887" y="110782"/>
                </a:lnTo>
                <a:lnTo>
                  <a:pt x="180225" y="140322"/>
                </a:lnTo>
                <a:lnTo>
                  <a:pt x="181229" y="149491"/>
                </a:lnTo>
                <a:lnTo>
                  <a:pt x="184391" y="156629"/>
                </a:lnTo>
                <a:lnTo>
                  <a:pt x="191274" y="160070"/>
                </a:lnTo>
                <a:lnTo>
                  <a:pt x="199732" y="159537"/>
                </a:lnTo>
                <a:lnTo>
                  <a:pt x="205676" y="160858"/>
                </a:lnTo>
                <a:lnTo>
                  <a:pt x="207264" y="170370"/>
                </a:lnTo>
                <a:lnTo>
                  <a:pt x="212940" y="169583"/>
                </a:lnTo>
                <a:lnTo>
                  <a:pt x="218224" y="167843"/>
                </a:lnTo>
                <a:lnTo>
                  <a:pt x="223469" y="163817"/>
                </a:lnTo>
                <a:lnTo>
                  <a:pt x="227037" y="159537"/>
                </a:lnTo>
                <a:lnTo>
                  <a:pt x="228231" y="158115"/>
                </a:lnTo>
                <a:lnTo>
                  <a:pt x="232092" y="151345"/>
                </a:lnTo>
                <a:lnTo>
                  <a:pt x="235419" y="143814"/>
                </a:lnTo>
                <a:lnTo>
                  <a:pt x="236588" y="141833"/>
                </a:lnTo>
                <a:lnTo>
                  <a:pt x="240512" y="130937"/>
                </a:lnTo>
                <a:lnTo>
                  <a:pt x="243801" y="119875"/>
                </a:lnTo>
                <a:lnTo>
                  <a:pt x="245110" y="108356"/>
                </a:lnTo>
                <a:close/>
              </a:path>
              <a:path w="884554" h="342265">
                <a:moveTo>
                  <a:pt x="291045" y="161785"/>
                </a:moveTo>
                <a:lnTo>
                  <a:pt x="289521" y="157822"/>
                </a:lnTo>
                <a:lnTo>
                  <a:pt x="284632" y="152806"/>
                </a:lnTo>
                <a:lnTo>
                  <a:pt x="280136" y="152133"/>
                </a:lnTo>
                <a:lnTo>
                  <a:pt x="261975" y="152387"/>
                </a:lnTo>
                <a:lnTo>
                  <a:pt x="222986" y="185839"/>
                </a:lnTo>
                <a:lnTo>
                  <a:pt x="221145" y="195821"/>
                </a:lnTo>
                <a:lnTo>
                  <a:pt x="225031" y="197993"/>
                </a:lnTo>
                <a:lnTo>
                  <a:pt x="229400" y="203403"/>
                </a:lnTo>
                <a:lnTo>
                  <a:pt x="232181" y="208305"/>
                </a:lnTo>
                <a:lnTo>
                  <a:pt x="234619" y="212928"/>
                </a:lnTo>
                <a:lnTo>
                  <a:pt x="242277" y="216763"/>
                </a:lnTo>
                <a:lnTo>
                  <a:pt x="283464" y="189509"/>
                </a:lnTo>
                <a:lnTo>
                  <a:pt x="290957" y="176136"/>
                </a:lnTo>
                <a:lnTo>
                  <a:pt x="291045" y="161785"/>
                </a:lnTo>
                <a:close/>
              </a:path>
              <a:path w="884554" h="342265">
                <a:moveTo>
                  <a:pt x="342023" y="171958"/>
                </a:moveTo>
                <a:lnTo>
                  <a:pt x="341934" y="169583"/>
                </a:lnTo>
                <a:lnTo>
                  <a:pt x="336029" y="125641"/>
                </a:lnTo>
                <a:lnTo>
                  <a:pt x="318782" y="84759"/>
                </a:lnTo>
                <a:lnTo>
                  <a:pt x="305765" y="67919"/>
                </a:lnTo>
                <a:lnTo>
                  <a:pt x="305765" y="171958"/>
                </a:lnTo>
                <a:lnTo>
                  <a:pt x="299008" y="213817"/>
                </a:lnTo>
                <a:lnTo>
                  <a:pt x="279869" y="250812"/>
                </a:lnTo>
                <a:lnTo>
                  <a:pt x="250698" y="279996"/>
                </a:lnTo>
                <a:lnTo>
                  <a:pt x="213690" y="299123"/>
                </a:lnTo>
                <a:lnTo>
                  <a:pt x="171081" y="305993"/>
                </a:lnTo>
                <a:lnTo>
                  <a:pt x="128485" y="299123"/>
                </a:lnTo>
                <a:lnTo>
                  <a:pt x="91490" y="279996"/>
                </a:lnTo>
                <a:lnTo>
                  <a:pt x="62306" y="250812"/>
                </a:lnTo>
                <a:lnTo>
                  <a:pt x="43167" y="213817"/>
                </a:lnTo>
                <a:lnTo>
                  <a:pt x="36423" y="171958"/>
                </a:lnTo>
                <a:lnTo>
                  <a:pt x="36436" y="170370"/>
                </a:lnTo>
                <a:lnTo>
                  <a:pt x="43167" y="128612"/>
                </a:lnTo>
                <a:lnTo>
                  <a:pt x="62306" y="91605"/>
                </a:lnTo>
                <a:lnTo>
                  <a:pt x="91490" y="62420"/>
                </a:lnTo>
                <a:lnTo>
                  <a:pt x="128485" y="43294"/>
                </a:lnTo>
                <a:lnTo>
                  <a:pt x="171081" y="36410"/>
                </a:lnTo>
                <a:lnTo>
                  <a:pt x="213690" y="43294"/>
                </a:lnTo>
                <a:lnTo>
                  <a:pt x="250698" y="62420"/>
                </a:lnTo>
                <a:lnTo>
                  <a:pt x="279869" y="91605"/>
                </a:lnTo>
                <a:lnTo>
                  <a:pt x="299008" y="128612"/>
                </a:lnTo>
                <a:lnTo>
                  <a:pt x="305752" y="170370"/>
                </a:lnTo>
                <a:lnTo>
                  <a:pt x="305765" y="171958"/>
                </a:lnTo>
                <a:lnTo>
                  <a:pt x="305765" y="67919"/>
                </a:lnTo>
                <a:lnTo>
                  <a:pt x="274269" y="36410"/>
                </a:lnTo>
                <a:lnTo>
                  <a:pt x="216496" y="6121"/>
                </a:lnTo>
                <a:lnTo>
                  <a:pt x="171005" y="0"/>
                </a:lnTo>
                <a:lnTo>
                  <a:pt x="125526" y="6121"/>
                </a:lnTo>
                <a:lnTo>
                  <a:pt x="84645" y="23368"/>
                </a:lnTo>
                <a:lnTo>
                  <a:pt x="50012" y="50126"/>
                </a:lnTo>
                <a:lnTo>
                  <a:pt x="23253" y="84759"/>
                </a:lnTo>
                <a:lnTo>
                  <a:pt x="6007" y="125641"/>
                </a:lnTo>
                <a:lnTo>
                  <a:pt x="101" y="169583"/>
                </a:lnTo>
                <a:lnTo>
                  <a:pt x="0" y="171958"/>
                </a:lnTo>
                <a:lnTo>
                  <a:pt x="6007" y="216623"/>
                </a:lnTo>
                <a:lnTo>
                  <a:pt x="23253" y="257505"/>
                </a:lnTo>
                <a:lnTo>
                  <a:pt x="50012" y="292138"/>
                </a:lnTo>
                <a:lnTo>
                  <a:pt x="84645" y="318897"/>
                </a:lnTo>
                <a:lnTo>
                  <a:pt x="125526" y="336156"/>
                </a:lnTo>
                <a:lnTo>
                  <a:pt x="171005" y="342265"/>
                </a:lnTo>
                <a:lnTo>
                  <a:pt x="216496" y="336156"/>
                </a:lnTo>
                <a:lnTo>
                  <a:pt x="257378" y="318897"/>
                </a:lnTo>
                <a:lnTo>
                  <a:pt x="274078" y="305993"/>
                </a:lnTo>
                <a:lnTo>
                  <a:pt x="292023" y="292138"/>
                </a:lnTo>
                <a:lnTo>
                  <a:pt x="318782" y="257505"/>
                </a:lnTo>
                <a:lnTo>
                  <a:pt x="336029" y="216623"/>
                </a:lnTo>
                <a:lnTo>
                  <a:pt x="342023" y="171958"/>
                </a:lnTo>
                <a:close/>
              </a:path>
              <a:path w="884554" h="342265">
                <a:moveTo>
                  <a:pt x="457923" y="222745"/>
                </a:moveTo>
                <a:lnTo>
                  <a:pt x="405028" y="222745"/>
                </a:lnTo>
                <a:lnTo>
                  <a:pt x="431152" y="99771"/>
                </a:lnTo>
                <a:lnTo>
                  <a:pt x="400786" y="99771"/>
                </a:lnTo>
                <a:lnTo>
                  <a:pt x="369354" y="247383"/>
                </a:lnTo>
                <a:lnTo>
                  <a:pt x="447306" y="247383"/>
                </a:lnTo>
                <a:lnTo>
                  <a:pt x="457923" y="222745"/>
                </a:lnTo>
                <a:close/>
              </a:path>
              <a:path w="884554" h="342265">
                <a:moveTo>
                  <a:pt x="588556" y="99783"/>
                </a:moveTo>
                <a:lnTo>
                  <a:pt x="552234" y="99783"/>
                </a:lnTo>
                <a:lnTo>
                  <a:pt x="519734" y="147574"/>
                </a:lnTo>
                <a:lnTo>
                  <a:pt x="512521" y="159042"/>
                </a:lnTo>
                <a:lnTo>
                  <a:pt x="512089" y="153517"/>
                </a:lnTo>
                <a:lnTo>
                  <a:pt x="511238" y="148209"/>
                </a:lnTo>
                <a:lnTo>
                  <a:pt x="498919" y="99783"/>
                </a:lnTo>
                <a:lnTo>
                  <a:pt x="464515" y="99783"/>
                </a:lnTo>
                <a:lnTo>
                  <a:pt x="491921" y="186651"/>
                </a:lnTo>
                <a:lnTo>
                  <a:pt x="478955" y="247396"/>
                </a:lnTo>
                <a:lnTo>
                  <a:pt x="509968" y="247396"/>
                </a:lnTo>
                <a:lnTo>
                  <a:pt x="522922" y="186651"/>
                </a:lnTo>
                <a:lnTo>
                  <a:pt x="588556" y="99783"/>
                </a:lnTo>
                <a:close/>
              </a:path>
              <a:path w="884554" h="342265">
                <a:moveTo>
                  <a:pt x="707491" y="99771"/>
                </a:moveTo>
                <a:lnTo>
                  <a:pt x="679246" y="99771"/>
                </a:lnTo>
                <a:lnTo>
                  <a:pt x="666927" y="160083"/>
                </a:lnTo>
                <a:lnTo>
                  <a:pt x="665251" y="169125"/>
                </a:lnTo>
                <a:lnTo>
                  <a:pt x="663524" y="180136"/>
                </a:lnTo>
                <a:lnTo>
                  <a:pt x="660768" y="201295"/>
                </a:lnTo>
                <a:lnTo>
                  <a:pt x="659803" y="192392"/>
                </a:lnTo>
                <a:lnTo>
                  <a:pt x="658215" y="181978"/>
                </a:lnTo>
                <a:lnTo>
                  <a:pt x="655980" y="170599"/>
                </a:lnTo>
                <a:lnTo>
                  <a:pt x="653122" y="158813"/>
                </a:lnTo>
                <a:lnTo>
                  <a:pt x="637400" y="99771"/>
                </a:lnTo>
                <a:lnTo>
                  <a:pt x="604913" y="99771"/>
                </a:lnTo>
                <a:lnTo>
                  <a:pt x="573468" y="247383"/>
                </a:lnTo>
                <a:lnTo>
                  <a:pt x="602145" y="247383"/>
                </a:lnTo>
                <a:lnTo>
                  <a:pt x="616699" y="174205"/>
                </a:lnTo>
                <a:lnTo>
                  <a:pt x="620674" y="152019"/>
                </a:lnTo>
                <a:lnTo>
                  <a:pt x="622109" y="142036"/>
                </a:lnTo>
                <a:lnTo>
                  <a:pt x="623468" y="150926"/>
                </a:lnTo>
                <a:lnTo>
                  <a:pt x="625932" y="162953"/>
                </a:lnTo>
                <a:lnTo>
                  <a:pt x="645477" y="247383"/>
                </a:lnTo>
                <a:lnTo>
                  <a:pt x="676059" y="247383"/>
                </a:lnTo>
                <a:lnTo>
                  <a:pt x="707491" y="99771"/>
                </a:lnTo>
                <a:close/>
              </a:path>
              <a:path w="884554" h="342265">
                <a:moveTo>
                  <a:pt x="844067" y="99783"/>
                </a:moveTo>
                <a:lnTo>
                  <a:pt x="808596" y="99783"/>
                </a:lnTo>
                <a:lnTo>
                  <a:pt x="779703" y="140982"/>
                </a:lnTo>
                <a:lnTo>
                  <a:pt x="766762" y="99783"/>
                </a:lnTo>
                <a:lnTo>
                  <a:pt x="732142" y="99783"/>
                </a:lnTo>
                <a:lnTo>
                  <a:pt x="758050" y="167741"/>
                </a:lnTo>
                <a:lnTo>
                  <a:pt x="694321" y="247396"/>
                </a:lnTo>
                <a:lnTo>
                  <a:pt x="732561" y="247396"/>
                </a:lnTo>
                <a:lnTo>
                  <a:pt x="768883" y="196418"/>
                </a:lnTo>
                <a:lnTo>
                  <a:pt x="784606" y="247396"/>
                </a:lnTo>
                <a:lnTo>
                  <a:pt x="819429" y="247396"/>
                </a:lnTo>
                <a:lnTo>
                  <a:pt x="790968" y="169659"/>
                </a:lnTo>
                <a:lnTo>
                  <a:pt x="844067" y="99783"/>
                </a:lnTo>
                <a:close/>
              </a:path>
              <a:path w="884554" h="342265">
                <a:moveTo>
                  <a:pt x="875411" y="126428"/>
                </a:moveTo>
                <a:lnTo>
                  <a:pt x="869899" y="117919"/>
                </a:lnTo>
                <a:lnTo>
                  <a:pt x="869759" y="117690"/>
                </a:lnTo>
                <a:lnTo>
                  <a:pt x="871245" y="117538"/>
                </a:lnTo>
                <a:lnTo>
                  <a:pt x="872490" y="117055"/>
                </a:lnTo>
                <a:lnTo>
                  <a:pt x="873467" y="116217"/>
                </a:lnTo>
                <a:lnTo>
                  <a:pt x="874420" y="115430"/>
                </a:lnTo>
                <a:lnTo>
                  <a:pt x="874547" y="115189"/>
                </a:lnTo>
                <a:lnTo>
                  <a:pt x="874966" y="114096"/>
                </a:lnTo>
                <a:lnTo>
                  <a:pt x="874877" y="110197"/>
                </a:lnTo>
                <a:lnTo>
                  <a:pt x="874445" y="109143"/>
                </a:lnTo>
                <a:lnTo>
                  <a:pt x="874395" y="108991"/>
                </a:lnTo>
                <a:lnTo>
                  <a:pt x="872134" y="107124"/>
                </a:lnTo>
                <a:lnTo>
                  <a:pt x="871893" y="107061"/>
                </a:lnTo>
                <a:lnTo>
                  <a:pt x="871893" y="112966"/>
                </a:lnTo>
                <a:lnTo>
                  <a:pt x="871740" y="113576"/>
                </a:lnTo>
                <a:lnTo>
                  <a:pt x="867384" y="115430"/>
                </a:lnTo>
                <a:lnTo>
                  <a:pt x="863473" y="115430"/>
                </a:lnTo>
                <a:lnTo>
                  <a:pt x="863473" y="109143"/>
                </a:lnTo>
                <a:lnTo>
                  <a:pt x="868057" y="109143"/>
                </a:lnTo>
                <a:lnTo>
                  <a:pt x="871893" y="112966"/>
                </a:lnTo>
                <a:lnTo>
                  <a:pt x="871893" y="107061"/>
                </a:lnTo>
                <a:lnTo>
                  <a:pt x="870394" y="106654"/>
                </a:lnTo>
                <a:lnTo>
                  <a:pt x="860399" y="106654"/>
                </a:lnTo>
                <a:lnTo>
                  <a:pt x="860399" y="126428"/>
                </a:lnTo>
                <a:lnTo>
                  <a:pt x="863473" y="126428"/>
                </a:lnTo>
                <a:lnTo>
                  <a:pt x="863473" y="117919"/>
                </a:lnTo>
                <a:lnTo>
                  <a:pt x="866724" y="117919"/>
                </a:lnTo>
                <a:lnTo>
                  <a:pt x="872121" y="126428"/>
                </a:lnTo>
                <a:lnTo>
                  <a:pt x="875411" y="126428"/>
                </a:lnTo>
                <a:close/>
              </a:path>
              <a:path w="884554" h="342265">
                <a:moveTo>
                  <a:pt x="883970" y="118922"/>
                </a:moveTo>
                <a:lnTo>
                  <a:pt x="883856" y="113576"/>
                </a:lnTo>
                <a:lnTo>
                  <a:pt x="883526" y="111874"/>
                </a:lnTo>
                <a:lnTo>
                  <a:pt x="881710" y="107772"/>
                </a:lnTo>
                <a:lnTo>
                  <a:pt x="880808" y="106464"/>
                </a:lnTo>
                <a:lnTo>
                  <a:pt x="880808" y="118922"/>
                </a:lnTo>
                <a:lnTo>
                  <a:pt x="880529" y="120472"/>
                </a:lnTo>
                <a:lnTo>
                  <a:pt x="868959" y="131000"/>
                </a:lnTo>
                <a:lnTo>
                  <a:pt x="865009" y="131000"/>
                </a:lnTo>
                <a:lnTo>
                  <a:pt x="853084" y="118922"/>
                </a:lnTo>
                <a:lnTo>
                  <a:pt x="853173" y="113576"/>
                </a:lnTo>
                <a:lnTo>
                  <a:pt x="865009" y="102133"/>
                </a:lnTo>
                <a:lnTo>
                  <a:pt x="868959" y="102133"/>
                </a:lnTo>
                <a:lnTo>
                  <a:pt x="880808" y="118922"/>
                </a:lnTo>
                <a:lnTo>
                  <a:pt x="880808" y="106464"/>
                </a:lnTo>
                <a:lnTo>
                  <a:pt x="880491" y="105994"/>
                </a:lnTo>
                <a:lnTo>
                  <a:pt x="877404" y="102971"/>
                </a:lnTo>
                <a:lnTo>
                  <a:pt x="876122" y="102133"/>
                </a:lnTo>
                <a:lnTo>
                  <a:pt x="875614" y="101790"/>
                </a:lnTo>
                <a:lnTo>
                  <a:pt x="871512" y="100076"/>
                </a:lnTo>
                <a:lnTo>
                  <a:pt x="869315" y="99644"/>
                </a:lnTo>
                <a:lnTo>
                  <a:pt x="864679" y="99644"/>
                </a:lnTo>
                <a:lnTo>
                  <a:pt x="849947" y="118922"/>
                </a:lnTo>
                <a:lnTo>
                  <a:pt x="850392" y="121170"/>
                </a:lnTo>
                <a:lnTo>
                  <a:pt x="864679" y="133438"/>
                </a:lnTo>
                <a:lnTo>
                  <a:pt x="869315" y="133438"/>
                </a:lnTo>
                <a:lnTo>
                  <a:pt x="871512" y="133019"/>
                </a:lnTo>
                <a:lnTo>
                  <a:pt x="875614" y="131330"/>
                </a:lnTo>
                <a:lnTo>
                  <a:pt x="876109" y="131000"/>
                </a:lnTo>
                <a:lnTo>
                  <a:pt x="877404" y="130136"/>
                </a:lnTo>
                <a:lnTo>
                  <a:pt x="880491" y="127101"/>
                </a:lnTo>
                <a:lnTo>
                  <a:pt x="881710" y="125310"/>
                </a:lnTo>
                <a:lnTo>
                  <a:pt x="882599" y="123240"/>
                </a:lnTo>
                <a:lnTo>
                  <a:pt x="883526" y="121170"/>
                </a:lnTo>
                <a:lnTo>
                  <a:pt x="883970" y="118922"/>
                </a:lnTo>
                <a:close/>
              </a:path>
            </a:pathLst>
          </a:custGeom>
          <a:solidFill>
            <a:srgbClr val="C818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Content Placeholder 2">
            <a:extLst>
              <a:ext uri="{FF2B5EF4-FFF2-40B4-BE49-F238E27FC236}">
                <a16:creationId xmlns:a16="http://schemas.microsoft.com/office/drawing/2014/main" id="{F3C13F86-E8D1-1639-01B8-FC622B83E4D3}"/>
              </a:ext>
            </a:extLst>
          </p:cNvPr>
          <p:cNvSpPr txBox="1">
            <a:spLocks/>
          </p:cNvSpPr>
          <p:nvPr/>
        </p:nvSpPr>
        <p:spPr>
          <a:xfrm>
            <a:off x="2069096" y="4256110"/>
            <a:ext cx="8153400" cy="1158875"/>
          </a:xfrm>
          <a:prstGeom prst="rect">
            <a:avLst/>
          </a:prstGeom>
        </p:spPr>
        <p:txBody>
          <a:bodyPr wrap="square" lIns="0" tIns="0" rIns="0" bIns="0">
            <a:normAutofit/>
          </a:bodyPr>
          <a:lstStyle>
            <a:lvl1pPr marL="0" eaLnBrk="1" hangingPunct="1">
              <a:defRPr b="0" i="0">
                <a:solidFill>
                  <a:schemeClr val="tx1"/>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gn="ctr"/>
            <a:endParaRPr lang="en-US" sz="1600" u="sng" kern="0" dirty="0">
              <a:latin typeface="Cambria" panose="02040503050406030204" pitchFamily="18" charset="0"/>
              <a:ea typeface="Cambria" panose="02040503050406030204" pitchFamily="18" charset="0"/>
            </a:endParaRPr>
          </a:p>
          <a:p>
            <a:pPr algn="ctr"/>
            <a:r>
              <a:rPr lang="en-US" sz="2400" kern="0" dirty="0">
                <a:latin typeface="Cambria" panose="02040503050406030204" pitchFamily="18" charset="0"/>
                <a:ea typeface="Cambria" panose="02040503050406030204" pitchFamily="18" charset="0"/>
                <a:hlinkClick r:id="rId3"/>
              </a:rPr>
              <a:t>FTA 5310 Program | Public Transportation in Orange, Seminole &amp; Osceola (golynx.com)</a:t>
            </a:r>
            <a:endParaRPr lang="en-US" sz="2400" kern="0" dirty="0">
              <a:latin typeface="Cambria" panose="02040503050406030204" pitchFamily="18" charset="0"/>
              <a:ea typeface="Cambria" panose="02040503050406030204" pitchFamily="18" charset="0"/>
            </a:endParaRPr>
          </a:p>
        </p:txBody>
      </p:sp>
      <p:pic>
        <p:nvPicPr>
          <p:cNvPr id="15" name="Graphic 14" descr="Universal Access">
            <a:extLst>
              <a:ext uri="{FF2B5EF4-FFF2-40B4-BE49-F238E27FC236}">
                <a16:creationId xmlns:a16="http://schemas.microsoft.com/office/drawing/2014/main" id="{CDA33449-4361-F905-F298-49D5C96161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52600" y="4400274"/>
            <a:ext cx="914400" cy="914400"/>
          </a:xfrm>
          <a:prstGeom prst="rect">
            <a:avLst/>
          </a:prstGeom>
        </p:spPr>
      </p:pic>
    </p:spTree>
    <p:extLst>
      <p:ext uri="{BB962C8B-B14F-4D97-AF65-F5344CB8AC3E}">
        <p14:creationId xmlns:p14="http://schemas.microsoft.com/office/powerpoint/2010/main" val="458272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YNX PPTX Template 2022" id="{05BBE91B-8E4B-2D4B-8376-802AE99E9F7C}" vid="{72FC7DC2-B367-E848-B601-F845D3394F1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3f406a7-756e-4824-bd5c-569d710ebb7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DC83DF8C4C8E34D93E857943D2AED92" ma:contentTypeVersion="15" ma:contentTypeDescription="Create a new document." ma:contentTypeScope="" ma:versionID="b8a9e332f4aaf9e9135e07df5f3400f9">
  <xsd:schema xmlns:xsd="http://www.w3.org/2001/XMLSchema" xmlns:xs="http://www.w3.org/2001/XMLSchema" xmlns:p="http://schemas.microsoft.com/office/2006/metadata/properties" xmlns:ns3="b3f406a7-756e-4824-bd5c-569d710ebb73" xmlns:ns4="b1c3e749-dabe-4e6e-bfd8-17c4aa8fffd6" targetNamespace="http://schemas.microsoft.com/office/2006/metadata/properties" ma:root="true" ma:fieldsID="c0e2f8e071fc5f7344221819cfed3822" ns3:_="" ns4:_="">
    <xsd:import namespace="b3f406a7-756e-4824-bd5c-569d710ebb73"/>
    <xsd:import namespace="b1c3e749-dabe-4e6e-bfd8-17c4aa8fffd6"/>
    <xsd:element name="properties">
      <xsd:complexType>
        <xsd:sequence>
          <xsd:element name="documentManagement">
            <xsd:complexType>
              <xsd:all>
                <xsd:element ref="ns3:_activity" minOccurs="0"/>
                <xsd:element ref="ns3:MediaServiceMetadata" minOccurs="0"/>
                <xsd:element ref="ns3:MediaServiceFastMetadata" minOccurs="0"/>
                <xsd:element ref="ns3:MediaServiceObjectDetectorVersions"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406a7-756e-4824-bd5c-569d710ebb73"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1c3e749-dabe-4e6e-bfd8-17c4aa8fffd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439EB9-A643-4671-BE99-B838705BECC0}">
  <ds:schemaRefs>
    <ds:schemaRef ds:uri="http://schemas.microsoft.com/sharepoint/v3/contenttype/forms"/>
  </ds:schemaRefs>
</ds:datastoreItem>
</file>

<file path=customXml/itemProps2.xml><?xml version="1.0" encoding="utf-8"?>
<ds:datastoreItem xmlns:ds="http://schemas.openxmlformats.org/officeDocument/2006/customXml" ds:itemID="{5AD79726-57D3-44D7-939B-12531A7FDB58}">
  <ds:schemaRefs>
    <ds:schemaRef ds:uri="http://schemas.openxmlformats.org/package/2006/metadata/core-properties"/>
    <ds:schemaRef ds:uri="http://purl.org/dc/elements/1.1/"/>
    <ds:schemaRef ds:uri="http://www.w3.org/XML/1998/namespace"/>
    <ds:schemaRef ds:uri="http://schemas.microsoft.com/office/2006/metadata/properties"/>
    <ds:schemaRef ds:uri="b3f406a7-756e-4824-bd5c-569d710ebb73"/>
    <ds:schemaRef ds:uri="http://schemas.microsoft.com/office/infopath/2007/PartnerControls"/>
    <ds:schemaRef ds:uri="http://schemas.microsoft.com/office/2006/documentManagement/types"/>
    <ds:schemaRef ds:uri="http://purl.org/dc/terms/"/>
    <ds:schemaRef ds:uri="b1c3e749-dabe-4e6e-bfd8-17c4aa8fffd6"/>
    <ds:schemaRef ds:uri="http://purl.org/dc/dcmitype/"/>
  </ds:schemaRefs>
</ds:datastoreItem>
</file>

<file path=customXml/itemProps3.xml><?xml version="1.0" encoding="utf-8"?>
<ds:datastoreItem xmlns:ds="http://schemas.openxmlformats.org/officeDocument/2006/customXml" ds:itemID="{F81EA072-AA32-48C8-A433-AD5EEF6331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f406a7-756e-4824-bd5c-569d710ebb73"/>
    <ds:schemaRef ds:uri="b1c3e749-dabe-4e6e-bfd8-17c4aa8fff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LYNX PPTX Template 2022</Template>
  <TotalTime>9983</TotalTime>
  <Words>1229</Words>
  <Application>Microsoft Office PowerPoint</Application>
  <PresentationFormat>Widescreen</PresentationFormat>
  <Paragraphs>277</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Century Gothic</vt:lpstr>
      <vt:lpstr>Wingdings</vt:lpstr>
      <vt:lpstr>Gill Sans MT</vt:lpstr>
      <vt:lpstr>Cambria</vt:lpstr>
      <vt:lpstr>Tw Cen MT</vt:lpstr>
      <vt:lpstr>Calibri</vt:lpstr>
      <vt:lpstr>Arial</vt:lpstr>
      <vt:lpstr>Office Theme</vt:lpstr>
      <vt:lpstr>LYNX Section 5310 GRANT Workshop Fiscal Year (FY) 2025-2026</vt:lpstr>
      <vt:lpstr>LYNX Section 5310 Program contact information</vt:lpstr>
      <vt:lpstr>Community Transportation Coordinator (ctc) contact information</vt:lpstr>
      <vt:lpstr>PROGRAM OVERVIEW</vt:lpstr>
      <vt:lpstr>Program Overview</vt:lpstr>
      <vt:lpstr>SECTION 5310 FUNDING</vt:lpstr>
      <vt:lpstr>Requirement: Transportation Disadvantaged coordination contract</vt:lpstr>
      <vt:lpstr>IS MY AGENCY ELIGIBLE?</vt:lpstr>
      <vt:lpstr>IS MY AGENCY ELIGIBLE?</vt:lpstr>
      <vt:lpstr>ELIGIBLE 5310 PROJECTS</vt:lpstr>
      <vt:lpstr>VANPOOL PROGRAM</vt:lpstr>
      <vt:lpstr>Operating assistance</vt:lpstr>
      <vt:lpstr>Vehicle transfer</vt:lpstr>
      <vt:lpstr>AWARD REQUIREMENTS</vt:lpstr>
      <vt:lpstr>AWARD REQUIREMENTS</vt:lpstr>
      <vt:lpstr>Application Schedule</vt:lpstr>
      <vt:lpstr>How to apply</vt:lpstr>
      <vt:lpstr>REQUIRED DOCUMENTS: APPLICATION</vt:lpstr>
      <vt:lpstr>REQUIRED DOCUMENTS: FORM #1</vt:lpstr>
      <vt:lpstr>REQUIRED DOCUMENTS: FORM #2</vt:lpstr>
      <vt:lpstr>REQUIRED DOCUMENTS: FORM #3</vt:lpstr>
      <vt:lpstr>REQUIRED DOCUMENTS: FORM #4</vt:lpstr>
      <vt:lpstr>REQUIRED DOCUMENTS: FORM #5</vt:lpstr>
      <vt:lpstr>PROJECT SELECTION</vt:lpstr>
      <vt:lpstr>BEST PRACTICES</vt:lpstr>
      <vt:lpstr>Ctc/5310 hands-on training</vt:lpstr>
      <vt:lpstr>contact information</vt:lpstr>
      <vt:lpstr>LYNX Section 5310 Program</vt:lpstr>
    </vt:vector>
  </TitlesOfParts>
  <Company>Lynx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TRANSPORTATION COORDINATOR  TRANSPORTATION DISADVANTAGED COORDINATION CONTRACT</dc:title>
  <dc:creator>Maria Numpe</dc:creator>
  <cp:lastModifiedBy>Brenda Garces</cp:lastModifiedBy>
  <cp:revision>206</cp:revision>
  <dcterms:created xsi:type="dcterms:W3CDTF">2024-02-02T14:39:54Z</dcterms:created>
  <dcterms:modified xsi:type="dcterms:W3CDTF">2024-07-11T13:40:43Z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2021-07-13T00:00:00Z</vt:filetime>
  </property>
  <property fmtid="{D5CDD505-2E9C-101B-9397-08002B2CF9AE}" pid="3" name="Creator">
    <vt:lpwstr>Adobe InDesign 14.0 (Macintosh)</vt:lpwstr>
  </property>
  <property fmtid="{D5CDD505-2E9C-101B-9397-08002B2CF9AE}" pid="4" name="LastSaved">
    <vt:filetime>2021-07-13T00:00:00Z</vt:filetime>
  </property>
  <property fmtid="{D5CDD505-2E9C-101B-9397-08002B2CF9AE}" pid="5" name="MSIP_Label_fcf2c9c1-52b7-4530-9b65-27428ca21198_Enabled">
    <vt:lpwstr>true</vt:lpwstr>
  </property>
  <property fmtid="{D5CDD505-2E9C-101B-9397-08002B2CF9AE}" pid="6" name="MSIP_Label_fcf2c9c1-52b7-4530-9b65-27428ca21198_SetDate">
    <vt:lpwstr>2024-02-02T14:43:38Z</vt:lpwstr>
  </property>
  <property fmtid="{D5CDD505-2E9C-101B-9397-08002B2CF9AE}" pid="7" name="MSIP_Label_fcf2c9c1-52b7-4530-9b65-27428ca21198_Method">
    <vt:lpwstr>Standard</vt:lpwstr>
  </property>
  <property fmtid="{D5CDD505-2E9C-101B-9397-08002B2CF9AE}" pid="8" name="MSIP_Label_fcf2c9c1-52b7-4530-9b65-27428ca21198_Name">
    <vt:lpwstr>defa4170-0d19-0005-0004-bc88714345d2</vt:lpwstr>
  </property>
  <property fmtid="{D5CDD505-2E9C-101B-9397-08002B2CF9AE}" pid="9" name="MSIP_Label_fcf2c9c1-52b7-4530-9b65-27428ca21198_SiteId">
    <vt:lpwstr>abcc74ba-081e-4659-842f-65c6ba50ecf3</vt:lpwstr>
  </property>
  <property fmtid="{D5CDD505-2E9C-101B-9397-08002B2CF9AE}" pid="10" name="MSIP_Label_fcf2c9c1-52b7-4530-9b65-27428ca21198_ActionId">
    <vt:lpwstr>9f9a71a5-fd70-450e-8e92-0e1f061710ed</vt:lpwstr>
  </property>
  <property fmtid="{D5CDD505-2E9C-101B-9397-08002B2CF9AE}" pid="11" name="MSIP_Label_fcf2c9c1-52b7-4530-9b65-27428ca21198_ContentBits">
    <vt:lpwstr>0</vt:lpwstr>
  </property>
  <property fmtid="{D5CDD505-2E9C-101B-9397-08002B2CF9AE}" pid="12" name="ContentTypeId">
    <vt:lpwstr>0x010100CDC83DF8C4C8E34D93E857943D2AED92</vt:lpwstr>
  </property>
</Properties>
</file>